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</p:sldIdLst>
  <p:sldSz cx="9144000" cy="6858000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5DB"/>
          </a:solidFill>
        </a:fill>
      </a:tcStyle>
    </a:wholeTbl>
    <a:band2H>
      <a:tcTxStyle b="def" i="def"/>
      <a:tcStyle>
        <a:tcBdr/>
        <a:fill>
          <a:solidFill>
            <a:srgbClr val="F0F2EE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B59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B592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B592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E7CB"/>
          </a:solidFill>
        </a:fill>
      </a:tcStyle>
    </a:wholeTbl>
    <a:band2H>
      <a:tcTxStyle b="def" i="def"/>
      <a:tcStyle>
        <a:tcBdr/>
        <a:fill>
          <a:solidFill>
            <a:srgbClr val="FAF3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BC2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BC2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BC2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7DEE9"/>
          </a:solidFill>
        </a:fill>
      </a:tcStyle>
    </a:wholeTbl>
    <a:band2H>
      <a:tcTxStyle b="def" i="def"/>
      <a:tcStyle>
        <a:tcBdr/>
        <a:fill>
          <a:solidFill>
            <a:srgbClr val="ECEF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9EC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9EC2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9EC2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B59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B592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1" i="0" strike="noStrike" sz="1679" u="none">
                <a:solidFill>
                  <a:srgbClr val="000000"/>
                </a:solidFill>
                <a:effectLst/>
                <a:latin typeface="Arial"/>
              </a:defRPr>
            </a:pPr>
            <a:r>
              <a:rPr b="1" i="0" strike="noStrike" sz="1679" u="none">
                <a:solidFill>
                  <a:srgbClr val="000000"/>
                </a:solidFill>
                <a:effectLst/>
                <a:latin typeface="Arial"/>
              </a:rPr>
              <a:t>Kostenaufteilung</a:t>
            </a:r>
          </a:p>
        </c:rich>
      </c:tx>
      <c:layout>
        <c:manualLayout>
          <c:xMode val="edge"/>
          <c:yMode val="edge"/>
          <c:x val="0.0594002"/>
          <c:y val="0.005"/>
          <c:w val="0.498989"/>
          <c:h val="0.190067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"/>
          <c:y val="0.190067"/>
          <c:w val="0.617789"/>
          <c:h val="0.80993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Umsätze</c:v>
                </c:pt>
              </c:strCache>
            </c:strRef>
          </c:tx>
          <c:spPr>
            <a:gradFill flip="none" rotWithShape="1">
              <a:gsLst>
                <a:gs pos="0">
                  <a:srgbClr val="7A8968"/>
                </a:gs>
                <a:gs pos="80000">
                  <a:srgbClr val="A0B488"/>
                </a:gs>
                <a:gs pos="100000">
                  <a:srgbClr val="A1B688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38100" dist="23000" dir="5400000">
                <a:srgbClr val="000000">
                  <a:alpha val="35000"/>
                </a:srgbClr>
              </a:outerShdw>
            </a:effectLst>
          </c:spPr>
          <c:explosion val="25"/>
          <c:dPt>
            <c:idx val="0"/>
            <c:explosion val="25"/>
            <c:spPr>
              <a:gradFill flip="none" rotWithShape="1">
                <a:gsLst>
                  <a:gs pos="0">
                    <a:srgbClr val="7A8968"/>
                  </a:gs>
                  <a:gs pos="80000">
                    <a:srgbClr val="A0B488"/>
                  </a:gs>
                  <a:gs pos="100000">
                    <a:srgbClr val="A1B688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explosion val="25"/>
            <c:spPr>
              <a:gradFill flip="none" rotWithShape="1">
                <a:gsLst>
                  <a:gs pos="0">
                    <a:srgbClr val="FFA53B"/>
                  </a:gs>
                  <a:gs pos="100000">
                    <a:srgbClr val="FFD6B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 lvl="0">
                  <a:defRPr b="0" i="0" strike="noStrike" sz="1400" u="none">
                    <a:solidFill>
                      <a:srgbClr val="000000"/>
                    </a:solidFill>
                    <a:effectLst/>
                    <a:latin typeface="Arial"/>
                  </a:defRPr>
                </a:pPr>
                <a:r>
                  <a:rPr b="0" i="0" strike="noStrike" sz="1400" u="none">
                    <a:solidFill>
                      <a:srgbClr val="000000"/>
                    </a:solidFill>
                    <a:effectLst/>
                    <a:latin typeface="Arial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Personal</c:v>
                </c:pt>
                <c:pt idx="1">
                  <c:v>Sonstiges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975000.000000</c:v>
                </c:pt>
                <c:pt idx="1">
                  <c:v>325000.000000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39935"/>
          <c:y val="0.534106"/>
          <c:w val="0.360065"/>
          <c:h val="0.16071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1400" u="none">
              <a:solidFill>
                <a:srgbClr val="000000"/>
              </a:solidFill>
              <a:effectLst/>
              <a:latin typeface="Arial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1" i="0" strike="noStrike" sz="1679" u="none">
                <a:solidFill>
                  <a:srgbClr val="000000"/>
                </a:solidFill>
                <a:effectLst/>
                <a:latin typeface="Arial"/>
              </a:defRPr>
            </a:pPr>
            <a:r>
              <a:rPr b="1" i="0" strike="noStrike" sz="1679" u="none">
                <a:solidFill>
                  <a:srgbClr val="000000"/>
                </a:solidFill>
                <a:effectLst/>
                <a:latin typeface="Arial"/>
              </a:rPr>
              <a:t>Mögliche Investition</a:t>
            </a:r>
          </a:p>
        </c:rich>
      </c:tx>
      <c:layout>
        <c:manualLayout>
          <c:xMode val="edge"/>
          <c:yMode val="edge"/>
          <c:x val="0.0121291"/>
          <c:y val="0.005"/>
          <c:w val="0.600657"/>
          <c:h val="0.19177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"/>
          <c:y val="0.19177"/>
          <c:w val="0.624915"/>
          <c:h val="0.8082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Umsätze</c:v>
                </c:pt>
              </c:strCache>
            </c:strRef>
          </c:tx>
          <c:spPr>
            <a:gradFill flip="none" rotWithShape="1">
              <a:gsLst>
                <a:gs pos="0">
                  <a:srgbClr val="7A8968"/>
                </a:gs>
                <a:gs pos="80000">
                  <a:srgbClr val="A0B488"/>
                </a:gs>
                <a:gs pos="100000">
                  <a:srgbClr val="A1B688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38100" dist="23000" dir="5400000">
                <a:srgbClr val="000000">
                  <a:alpha val="35000"/>
                </a:srgbClr>
              </a:outerShdw>
            </a:effectLst>
          </c:spPr>
          <c:explosion val="25"/>
          <c:dPt>
            <c:idx val="0"/>
            <c:explosion val="25"/>
            <c:spPr>
              <a:gradFill flip="none" rotWithShape="1">
                <a:gsLst>
                  <a:gs pos="0">
                    <a:srgbClr val="7A8968"/>
                  </a:gs>
                  <a:gs pos="80000">
                    <a:srgbClr val="A0B488"/>
                  </a:gs>
                  <a:gs pos="100000">
                    <a:srgbClr val="A1B688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explosion val="25"/>
            <c:spPr>
              <a:gradFill flip="none" rotWithShape="1">
                <a:gsLst>
                  <a:gs pos="0">
                    <a:srgbClr val="FFA53B"/>
                  </a:gs>
                  <a:gs pos="100000">
                    <a:srgbClr val="FFD6B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 lvl="0">
                  <a:defRPr b="0" i="0" strike="noStrike" sz="1400" u="none">
                    <a:solidFill>
                      <a:srgbClr val="000000"/>
                    </a:solidFill>
                    <a:effectLst/>
                    <a:latin typeface="Arial"/>
                  </a:defRPr>
                </a:pPr>
                <a:r>
                  <a:rPr b="0" i="0" strike="noStrike" sz="1400" u="none">
                    <a:solidFill>
                      <a:srgbClr val="000000"/>
                    </a:solidFill>
                    <a:effectLst/>
                    <a:latin typeface="Arial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Personal</c:v>
                </c:pt>
                <c:pt idx="1">
                  <c:v>Sonstiges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169000.000000</c:v>
                </c:pt>
                <c:pt idx="1">
                  <c:v>42000.000000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31746"/>
          <c:y val="0.521114"/>
          <c:w val="0.368254"/>
          <c:h val="0.16204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1400" u="none">
              <a:solidFill>
                <a:srgbClr val="000000"/>
              </a:solidFill>
              <a:effectLst/>
              <a:latin typeface="Arial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1" i="0" strike="noStrike" sz="1679" u="none">
                <a:solidFill>
                  <a:srgbClr val="000000"/>
                </a:solidFill>
                <a:effectLst/>
                <a:latin typeface="Arial"/>
              </a:defRPr>
            </a:pPr>
            <a:r>
              <a:rPr b="1" i="0" strike="noStrike" sz="1679" u="none">
                <a:solidFill>
                  <a:srgbClr val="000000"/>
                </a:solidFill>
                <a:effectLst/>
                <a:latin typeface="Arial"/>
              </a:rPr>
              <a:t>Mögliche Investitionen</a:t>
            </a:r>
          </a:p>
        </c:rich>
      </c:tx>
      <c:layout>
        <c:manualLayout>
          <c:xMode val="edge"/>
          <c:yMode val="edge"/>
          <c:x val="0.005"/>
          <c:y val="0.005"/>
          <c:w val="0.670703"/>
          <c:h val="0.26271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"/>
          <c:y val="0.26271"/>
          <c:w val="0.622242"/>
          <c:h val="0.7372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Umsätze</c:v>
                </c:pt>
              </c:strCache>
            </c:strRef>
          </c:tx>
          <c:spPr>
            <a:gradFill flip="none" rotWithShape="1">
              <a:gsLst>
                <a:gs pos="0">
                  <a:srgbClr val="7A8968"/>
                </a:gs>
                <a:gs pos="80000">
                  <a:srgbClr val="A0B488"/>
                </a:gs>
                <a:gs pos="100000">
                  <a:srgbClr val="A1B688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38100" dist="23000" dir="5400000">
                <a:srgbClr val="000000">
                  <a:alpha val="35000"/>
                </a:srgbClr>
              </a:outerShdw>
            </a:effectLst>
          </c:spPr>
          <c:explosion val="24"/>
          <c:dPt>
            <c:idx val="0"/>
            <c:explosion val="24"/>
            <c:spPr>
              <a:gradFill flip="none" rotWithShape="1">
                <a:gsLst>
                  <a:gs pos="0">
                    <a:srgbClr val="7A8968"/>
                  </a:gs>
                  <a:gs pos="80000">
                    <a:srgbClr val="A0B488"/>
                  </a:gs>
                  <a:gs pos="100000">
                    <a:srgbClr val="A1B688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explosion val="24"/>
            <c:spPr>
              <a:gradFill flip="none" rotWithShape="1">
                <a:gsLst>
                  <a:gs pos="0">
                    <a:srgbClr val="FFA53B"/>
                  </a:gs>
                  <a:gs pos="100000">
                    <a:srgbClr val="FFD6B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 lvl="0">
                  <a:defRPr b="0" i="0" strike="noStrike" sz="1400" u="none">
                    <a:solidFill>
                      <a:srgbClr val="000000"/>
                    </a:solidFill>
                    <a:effectLst/>
                    <a:latin typeface="Arial"/>
                  </a:defRPr>
                </a:pPr>
                <a:r>
                  <a:rPr b="0" i="0" strike="noStrike" sz="1400" u="none">
                    <a:solidFill>
                      <a:srgbClr val="000000"/>
                    </a:solidFill>
                    <a:effectLst/>
                    <a:latin typeface="Arial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Personal</c:v>
                </c:pt>
                <c:pt idx="1">
                  <c:v>Sonstiges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780000.000000</c:v>
                </c:pt>
                <c:pt idx="1">
                  <c:v>195000.000000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33321"/>
          <c:y val="0.563147"/>
          <c:w val="0.366679"/>
          <c:h val="0.148916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1400" u="none">
              <a:solidFill>
                <a:srgbClr val="000000"/>
              </a:solidFill>
              <a:effectLst/>
              <a:latin typeface="Arial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8" name="Shape 3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7" name="Shape 3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7" name="Shape 3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869160"/>
            <a:ext cx="9144000" cy="1988841"/>
          </a:xfrm>
          <a:prstGeom prst="rect">
            <a:avLst/>
          </a:prstGeom>
          <a:solidFill>
            <a:srgbClr val="CCD8E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685800" y="1273175"/>
            <a:ext cx="7772400" cy="3184525"/>
          </a:xfrm>
          <a:prstGeom prst="rect">
            <a:avLst/>
          </a:prstGeom>
        </p:spPr>
        <p:txBody>
          <a:bodyPr anchor="ctr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683568" y="4941168"/>
            <a:ext cx="7776865" cy="191683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1</a:t>
            </a:r>
            <a:endParaRPr sz="28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2</a:t>
            </a:r>
            <a:endParaRPr sz="28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3</a:t>
            </a:r>
            <a:endParaRPr sz="28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4</a:t>
            </a:r>
            <a:endParaRPr sz="28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5</a:t>
            </a:r>
          </a:p>
        </p:txBody>
      </p:sp>
      <p:pic>
        <p:nvPicPr>
          <p:cNvPr id="12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8228" y="470132"/>
            <a:ext cx="31115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solidFill>
            <a:srgbClr val="4E75A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body" idx="1"/>
          </p:nvPr>
        </p:nvSpPr>
        <p:spPr>
          <a:xfrm>
            <a:off x="1763688" y="5301207"/>
            <a:ext cx="5544616" cy="155679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Textebene 1</a:t>
            </a:r>
            <a:endParaRPr sz="1400"/>
          </a:p>
          <a:p>
            <a:pPr lvl="1">
              <a:defRPr sz="1800"/>
            </a:pPr>
            <a:r>
              <a:rPr sz="1400"/>
              <a:t>Textebene 2</a:t>
            </a:r>
            <a:endParaRPr sz="1400"/>
          </a:p>
          <a:p>
            <a:pPr lvl="2">
              <a:defRPr sz="1800"/>
            </a:pPr>
            <a:r>
              <a:rPr sz="1400"/>
              <a:t>Textebene 3</a:t>
            </a:r>
            <a:endParaRPr sz="1400"/>
          </a:p>
          <a:p>
            <a:pPr lvl="3">
              <a:defRPr sz="1800"/>
            </a:pPr>
            <a:r>
              <a:rPr sz="1400"/>
              <a:t>Textebene 4</a:t>
            </a:r>
            <a:endParaRPr sz="1400"/>
          </a:p>
          <a:p>
            <a:pPr lvl="4">
              <a:defRPr sz="1800"/>
            </a:pPr>
            <a:r>
              <a:rPr sz="1400"/>
              <a:t>Textebene 5</a:t>
            </a:r>
          </a:p>
        </p:txBody>
      </p:sp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6629400" y="0"/>
            <a:ext cx="2057400" cy="6126163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468312" y="2780927"/>
            <a:ext cx="8208144" cy="387474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Shape 63"/>
          <p:cNvSpPr/>
          <p:nvPr/>
        </p:nvSpPr>
        <p:spPr>
          <a:xfrm>
            <a:off x="467543" y="1628799"/>
            <a:ext cx="8208914" cy="453650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468312" y="1628775"/>
            <a:ext cx="4967784" cy="52292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467543" y="1628799"/>
            <a:ext cx="8208914" cy="453650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4868862"/>
            <a:ext cx="9144000" cy="1989137"/>
          </a:xfrm>
          <a:prstGeom prst="rect">
            <a:avLst/>
          </a:prstGeom>
          <a:solidFill>
            <a:srgbClr val="CCD8E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4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7575" y="469900"/>
            <a:ext cx="3111500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0" y="-1"/>
            <a:ext cx="9144000" cy="620715"/>
          </a:xfrm>
          <a:prstGeom prst="rect">
            <a:avLst/>
          </a:prstGeom>
          <a:solidFill>
            <a:srgbClr val="4E75A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Shape 76"/>
          <p:cNvSpPr/>
          <p:nvPr/>
        </p:nvSpPr>
        <p:spPr>
          <a:xfrm>
            <a:off x="0" y="6453187"/>
            <a:ext cx="9144000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" name="Shape 77"/>
          <p:cNvSpPr/>
          <p:nvPr>
            <p:ph type="title"/>
          </p:nvPr>
        </p:nvSpPr>
        <p:spPr>
          <a:xfrm>
            <a:off x="685800" y="1273175"/>
            <a:ext cx="7772400" cy="31845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xfrm>
            <a:off x="683568" y="4941168"/>
            <a:ext cx="7776865" cy="1916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1</a:t>
            </a:r>
            <a:endParaRPr sz="28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2</a:t>
            </a:r>
            <a:endParaRPr sz="28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3</a:t>
            </a:r>
            <a:endParaRPr sz="28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4</a:t>
            </a:r>
            <a:endParaRPr sz="28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5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xfrm>
            <a:off x="8172450" y="6520973"/>
            <a:ext cx="971550" cy="26924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6453187"/>
            <a:ext cx="9144000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Shape 82"/>
          <p:cNvSpPr/>
          <p:nvPr/>
        </p:nvSpPr>
        <p:spPr>
          <a:xfrm>
            <a:off x="468312" y="1628775"/>
            <a:ext cx="8207376" cy="453707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0" y="6453187"/>
            <a:ext cx="9144000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457200" y="1628775"/>
            <a:ext cx="8229600" cy="5229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>
            <a:off x="8172450" y="6520973"/>
            <a:ext cx="971550" cy="26924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89" name="Shape 89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90" name="Shape 90"/>
          <p:cNvSpPr/>
          <p:nvPr/>
        </p:nvSpPr>
        <p:spPr>
          <a:xfrm>
            <a:off x="-1" y="4868862"/>
            <a:ext cx="9144002" cy="1989138"/>
          </a:xfrm>
          <a:prstGeom prst="rect">
            <a:avLst/>
          </a:prstGeom>
          <a:solidFill>
            <a:srgbClr val="CCD8E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pic>
        <p:nvPicPr>
          <p:cNvPr id="91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7575" y="469900"/>
            <a:ext cx="3111500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-1" y="0"/>
            <a:ext cx="9144002" cy="620713"/>
          </a:xfrm>
          <a:prstGeom prst="rect">
            <a:avLst/>
          </a:prstGeom>
          <a:solidFill>
            <a:srgbClr val="4E75A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93" name="Shape 93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95" name="Shape 95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 lIns="44999" tIns="44999" rIns="44999" bIns="44999" anchor="ctr"/>
          <a:lstStyle>
            <a:lvl1pPr defTabSz="449262">
              <a:lnSpc>
                <a:spcPct val="93000"/>
              </a:lnSpc>
              <a:defRPr b="0" sz="1800">
                <a:solidFill>
                  <a:srgbClr val="000000"/>
                </a:solidFill>
              </a:defRPr>
            </a:lvl1pPr>
          </a:lstStyle>
          <a:p>
            <a:pPr lvl="0"/>
            <a:r>
              <a:t>Titeltext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1pPr>
            <a:lvl2pPr marL="342900" indent="1143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2pPr>
            <a:lvl3pPr marL="342900" indent="5715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3pPr>
            <a:lvl4pPr marL="342900" indent="10287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4pPr>
            <a:lvl5pPr marL="342900" indent="14859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Textebene 1</a:t>
            </a:r>
            <a:endParaRPr sz="3200"/>
          </a:p>
          <a:p>
            <a:pPr lvl="1">
              <a:defRPr sz="1800"/>
            </a:pPr>
            <a:r>
              <a:rPr sz="3200"/>
              <a:t>Textebene 2</a:t>
            </a:r>
            <a:endParaRPr sz="3200"/>
          </a:p>
          <a:p>
            <a:pPr lvl="2">
              <a:defRPr sz="1800"/>
            </a:pPr>
            <a:r>
              <a:rPr sz="3200"/>
              <a:t>Textebene 3</a:t>
            </a:r>
            <a:endParaRPr sz="3200"/>
          </a:p>
          <a:p>
            <a:pPr lvl="3">
              <a:defRPr sz="1800"/>
            </a:pPr>
            <a:r>
              <a:rPr sz="3200"/>
              <a:t>Textebene 4</a:t>
            </a:r>
            <a:endParaRPr sz="3200"/>
          </a:p>
          <a:p>
            <a:pPr lvl="4">
              <a:defRPr sz="1800"/>
            </a:pPr>
            <a:r>
              <a:rPr sz="32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99" name="Shape 99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0" name="Shape 100"/>
          <p:cNvSpPr/>
          <p:nvPr/>
        </p:nvSpPr>
        <p:spPr>
          <a:xfrm>
            <a:off x="-10795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02" name="Shape 102"/>
          <p:cNvSpPr/>
          <p:nvPr>
            <p:ph type="title"/>
          </p:nvPr>
        </p:nvSpPr>
        <p:spPr>
          <a:xfrm>
            <a:off x="457200" y="274637"/>
            <a:ext cx="8228013" cy="1141413"/>
          </a:xfrm>
          <a:prstGeom prst="rect">
            <a:avLst/>
          </a:prstGeom>
        </p:spPr>
        <p:txBody>
          <a:bodyPr lIns="44999" tIns="44999" rIns="44999" bIns="44999" anchor="t"/>
          <a:lstStyle>
            <a:lvl1pPr defTabSz="449262">
              <a:lnSpc>
                <a:spcPct val="93000"/>
              </a:lnSpc>
              <a:defRPr b="0" sz="1800">
                <a:solidFill>
                  <a:srgbClr val="000000"/>
                </a:solidFill>
              </a:defRPr>
            </a:lvl1pPr>
          </a:lstStyle>
          <a:p>
            <a:pPr lvl="0"/>
            <a:r>
              <a:t>Titeltext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457200" y="1412875"/>
            <a:ext cx="4038600" cy="760413"/>
          </a:xfrm>
          <a:prstGeom prst="rect">
            <a:avLst/>
          </a:prstGeom>
        </p:spPr>
        <p:txBody>
          <a:bodyPr lIns="44999" tIns="44999" rIns="44999" bIns="44999" anchor="b">
            <a:noAutofit/>
          </a:bodyPr>
          <a:lstStyle>
            <a:lvl1pPr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1pPr>
            <a:lvl2pPr marL="342900" indent="114300"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2pPr>
            <a:lvl3pPr marL="342900" indent="571500"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3pPr>
            <a:lvl4pPr marL="342900" indent="1028700"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4pPr>
            <a:lvl5pPr marL="342900" indent="1485900"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5pPr>
          </a:lstStyle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6" name="Shape 106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7" name="Shape 107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1" name="Shape 111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2" name="Shape 112"/>
          <p:cNvSpPr/>
          <p:nvPr/>
        </p:nvSpPr>
        <p:spPr>
          <a:xfrm>
            <a:off x="-11113" y="6453187"/>
            <a:ext cx="9144001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6" name="Shape 116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7" name="Shape 117"/>
          <p:cNvSpPr/>
          <p:nvPr/>
        </p:nvSpPr>
        <p:spPr>
          <a:xfrm>
            <a:off x="-10795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1" name="Shape 121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2" name="Shape 122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24" name="Shape 124"/>
          <p:cNvSpPr/>
          <p:nvPr>
            <p:ph type="title"/>
          </p:nvPr>
        </p:nvSpPr>
        <p:spPr>
          <a:xfrm>
            <a:off x="457200" y="274637"/>
            <a:ext cx="8228013" cy="1325563"/>
          </a:xfrm>
          <a:prstGeom prst="rect">
            <a:avLst/>
          </a:prstGeom>
        </p:spPr>
        <p:txBody>
          <a:bodyPr lIns="44999" tIns="44999" rIns="44999" bIns="44999" anchor="t"/>
          <a:lstStyle>
            <a:lvl1pPr defTabSz="449262">
              <a:lnSpc>
                <a:spcPct val="93000"/>
              </a:lnSpc>
              <a:defRPr b="0" sz="1800">
                <a:solidFill>
                  <a:srgbClr val="000000"/>
                </a:solidFill>
              </a:defRPr>
            </a:lvl1pPr>
          </a:lstStyle>
          <a:p>
            <a:pPr lvl="0"/>
            <a:r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7" name="Shape 127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8" name="Shape 128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30" name="Shape 130"/>
          <p:cNvSpPr/>
          <p:nvPr>
            <p:ph type="title"/>
          </p:nvPr>
        </p:nvSpPr>
        <p:spPr>
          <a:xfrm>
            <a:off x="685800" y="2130425"/>
            <a:ext cx="7772400" cy="1755775"/>
          </a:xfrm>
          <a:prstGeom prst="rect">
            <a:avLst/>
          </a:prstGeom>
        </p:spPr>
        <p:txBody>
          <a:bodyPr lIns="44999" tIns="44999" rIns="44999" bIns="44999" anchor="t"/>
          <a:lstStyle>
            <a:lvl1pPr defTabSz="449262">
              <a:lnSpc>
                <a:spcPct val="93000"/>
              </a:lnSpc>
              <a:defRPr b="0" sz="1800">
                <a:solidFill>
                  <a:srgbClr val="000000"/>
                </a:solidFill>
              </a:defRPr>
            </a:lvl1pPr>
          </a:lstStyle>
          <a:p>
            <a:pPr lvl="0"/>
            <a:r>
              <a:t>Titeltext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1pPr>
            <a:lvl2pPr marL="342900" indent="1143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2pPr>
            <a:lvl3pPr marL="342900" indent="5715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3pPr>
            <a:lvl4pPr marL="342900" indent="10287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4pPr>
            <a:lvl5pPr marL="342900" indent="14859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Textebene 1</a:t>
            </a:r>
            <a:endParaRPr sz="3200"/>
          </a:p>
          <a:p>
            <a:pPr lvl="1">
              <a:defRPr sz="1800"/>
            </a:pPr>
            <a:r>
              <a:rPr sz="3200"/>
              <a:t>Textebene 2</a:t>
            </a:r>
            <a:endParaRPr sz="3200"/>
          </a:p>
          <a:p>
            <a:pPr lvl="2">
              <a:defRPr sz="1800"/>
            </a:pPr>
            <a:r>
              <a:rPr sz="3200"/>
              <a:t>Textebene 3</a:t>
            </a:r>
            <a:endParaRPr sz="3200"/>
          </a:p>
          <a:p>
            <a:pPr lvl="3">
              <a:defRPr sz="1800"/>
            </a:pPr>
            <a:r>
              <a:rPr sz="3200"/>
              <a:t>Textebene 4</a:t>
            </a:r>
            <a:endParaRPr sz="3200"/>
          </a:p>
          <a:p>
            <a:pPr lvl="4">
              <a:defRPr sz="1800"/>
            </a:pPr>
            <a:r>
              <a:rPr sz="32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611560" y="3068959"/>
            <a:ext cx="7920881" cy="1512169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22" name="Shape 22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457200" y="1412775"/>
            <a:ext cx="4040188" cy="7621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 lvl="0">
              <a:defRPr b="0" sz="1800"/>
            </a:pPr>
            <a:r>
              <a:rPr b="1" sz="2400"/>
              <a:t>Textebene 1</a:t>
            </a:r>
            <a:endParaRPr b="1" sz="2400"/>
          </a:p>
          <a:p>
            <a:pPr lvl="1">
              <a:defRPr b="0" sz="1800"/>
            </a:pPr>
            <a:r>
              <a:rPr b="1" sz="2400"/>
              <a:t>Textebene 2</a:t>
            </a:r>
            <a:endParaRPr b="1" sz="2400"/>
          </a:p>
          <a:p>
            <a:pPr lvl="2">
              <a:defRPr b="0" sz="1800"/>
            </a:pPr>
            <a:r>
              <a:rPr b="1" sz="2400"/>
              <a:t>Textebene 3</a:t>
            </a:r>
            <a:endParaRPr b="1" sz="2400"/>
          </a:p>
          <a:p>
            <a:pPr lvl="3">
              <a:defRPr b="0" sz="1800"/>
            </a:pPr>
            <a:r>
              <a:rPr b="1" sz="2400"/>
              <a:t>Textebene 4</a:t>
            </a:r>
            <a:endParaRPr b="1" sz="2400"/>
          </a:p>
          <a:p>
            <a:pPr lvl="4">
              <a:defRPr b="0" sz="1800"/>
            </a:pPr>
            <a:r>
              <a:rPr b="1" sz="2400"/>
              <a:t>Textebene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Textebene 1</a:t>
            </a:r>
            <a:endParaRPr sz="3200"/>
          </a:p>
          <a:p>
            <a:pPr lvl="1">
              <a:defRPr sz="1800"/>
            </a:pPr>
            <a:r>
              <a:rPr sz="3200"/>
              <a:t>Textebene 2</a:t>
            </a:r>
            <a:endParaRPr sz="3200"/>
          </a:p>
          <a:p>
            <a:pPr lvl="2">
              <a:defRPr sz="1800"/>
            </a:pPr>
            <a:r>
              <a:rPr sz="3200"/>
              <a:t>Textebene 3</a:t>
            </a:r>
            <a:endParaRPr sz="3200"/>
          </a:p>
          <a:p>
            <a:pPr lvl="3">
              <a:defRPr sz="1800"/>
            </a:pPr>
            <a:r>
              <a:rPr sz="3200"/>
              <a:t>Textebene 4</a:t>
            </a:r>
            <a:endParaRPr sz="3200"/>
          </a:p>
          <a:p>
            <a:pPr lvl="4">
              <a:defRPr sz="1800"/>
            </a:pPr>
            <a:r>
              <a:rPr sz="3200"/>
              <a:t>Textebene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1619671" y="3010644"/>
            <a:ext cx="5486401" cy="22812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1619671" y="5301207"/>
            <a:ext cx="5486401" cy="155679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Textebene 1</a:t>
            </a:r>
            <a:endParaRPr sz="1400"/>
          </a:p>
          <a:p>
            <a:pPr lvl="1">
              <a:defRPr sz="1800"/>
            </a:pPr>
            <a:r>
              <a:rPr sz="1400"/>
              <a:t>Textebene 2</a:t>
            </a:r>
            <a:endParaRPr sz="1400"/>
          </a:p>
          <a:p>
            <a:pPr lvl="2">
              <a:defRPr sz="1800"/>
            </a:pPr>
            <a:r>
              <a:rPr sz="1400"/>
              <a:t>Textebene 3</a:t>
            </a:r>
            <a:endParaRPr sz="1400"/>
          </a:p>
          <a:p>
            <a:pPr lvl="3">
              <a:defRPr sz="1800"/>
            </a:pPr>
            <a:r>
              <a:rPr sz="1400"/>
              <a:t>Textebene 4</a:t>
            </a:r>
            <a:endParaRPr sz="1400"/>
          </a:p>
          <a:p>
            <a:pPr lvl="4">
              <a:defRPr sz="1800"/>
            </a:pPr>
            <a:r>
              <a:rPr sz="1400"/>
              <a:t>Textebene 5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67543" y="1628799"/>
            <a:ext cx="8208914" cy="453650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57200" y="1628799"/>
            <a:ext cx="8229600" cy="522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6" name="Shape 6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8172399" y="6523541"/>
            <a:ext cx="971601" cy="26425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spd="med" advClick="1"/>
  <p:txStyles>
    <p:titleStyle>
      <a:lvl1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1pPr>
      <a:lvl2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2pPr>
      <a:lvl3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3pPr>
      <a:lvl4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4pPr>
      <a:lvl5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5pPr>
      <a:lvl6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6pPr>
      <a:lvl7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7pPr>
      <a:lvl8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8pPr>
      <a:lvl9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1pPr>
      <a:lvl2pPr marL="790575" indent="-333375">
        <a:spcBef>
          <a:spcPts val="600"/>
        </a:spcBef>
        <a:buSzPct val="100000"/>
        <a:buFont typeface="Arial"/>
        <a:buChar char="o"/>
        <a:defRPr sz="2800">
          <a:latin typeface="Arial"/>
          <a:ea typeface="Arial"/>
          <a:cs typeface="Arial"/>
          <a:sym typeface="Arial"/>
        </a:defRPr>
      </a:lvl2pPr>
      <a:lvl3pPr marL="1234439" indent="-320039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3pPr>
      <a:lvl4pPr marL="1727200" indent="-355600">
        <a:spcBef>
          <a:spcPts val="600"/>
        </a:spcBef>
        <a:buSzPct val="100000"/>
        <a:buFont typeface="Arial"/>
        <a:buChar char="–"/>
        <a:defRPr sz="2800">
          <a:latin typeface="Arial"/>
          <a:ea typeface="Arial"/>
          <a:cs typeface="Arial"/>
          <a:sym typeface="Arial"/>
        </a:defRPr>
      </a:lvl4pPr>
      <a:lvl5pPr marL="2184400" indent="-355600">
        <a:spcBef>
          <a:spcPts val="600"/>
        </a:spcBef>
        <a:buSzPct val="100000"/>
        <a:buFont typeface="Arial"/>
        <a:buChar char="»"/>
        <a:defRPr sz="2800">
          <a:latin typeface="Arial"/>
          <a:ea typeface="Arial"/>
          <a:cs typeface="Arial"/>
          <a:sym typeface="Arial"/>
        </a:defRPr>
      </a:lvl5pPr>
      <a:lvl6pPr marL="2606039" indent="-320039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6pPr>
      <a:lvl7pPr marL="3063239" indent="-320039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7pPr>
      <a:lvl8pPr marL="3520440" indent="-320040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8pPr>
      <a:lvl9pPr marL="3977640" indent="-320040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kim.cio.kit.edu/downloads/KIM_UniKaTH061.pdf" TargetMode="External"/><Relationship Id="rId3" Type="http://schemas.openxmlformats.org/officeDocument/2006/relationships/hyperlink" Target="https://www.uni-ulm.de/einrichtungen/kiz/wir-ueber-uns.html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jpe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2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3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3189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136" name="Shape 136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32104">
              <a:defRPr sz="2366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366">
                <a:solidFill>
                  <a:srgbClr val="4E75A3"/>
                </a:solidFill>
              </a:rPr>
              <a:t>Potentielle Neuordnung des Informationsmanagements einer kleineren Fachhochschule auf der Grundlage bestehender Lösungen an deutschen Hochschulen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Einleitung</a:t>
            </a:r>
          </a:p>
        </p:txBody>
      </p:sp>
      <p:sp>
        <p:nvSpPr>
          <p:cNvPr id="138" name="Shape 13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687387" y="690562"/>
            <a:ext cx="7772401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Ziele des Informationsmanagements</a:t>
            </a:r>
          </a:p>
        </p:txBody>
      </p:sp>
      <p:sp>
        <p:nvSpPr>
          <p:cNvPr id="193" name="Shape 193"/>
          <p:cNvSpPr/>
          <p:nvPr/>
        </p:nvSpPr>
        <p:spPr>
          <a:xfrm>
            <a:off x="687387" y="1774825"/>
            <a:ext cx="7772401" cy="3764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sz="2000"/>
              <a:t>Koordination der Informationslogistik</a:t>
            </a:r>
            <a:br>
              <a:rPr sz="2000"/>
            </a:br>
            <a:r>
              <a:rPr sz="2000"/>
              <a:t>   </a:t>
            </a:r>
            <a:r>
              <a:t>-	Trennung von relevanten und unnützen Informationen</a:t>
            </a:r>
            <a:br/>
            <a:r>
              <a:rPr sz="600"/>
              <a:t> </a:t>
            </a:r>
            <a:br>
              <a:rPr sz="600"/>
            </a:br>
            <a:r>
              <a:t>   -	Definition des Informationsbedarfs (objektiv &amp; subjektiv)</a:t>
            </a:r>
            <a:br/>
            <a:r>
              <a:rPr sz="600"/>
              <a:t> </a:t>
            </a:r>
            <a:br>
              <a:rPr sz="600"/>
            </a:br>
            <a:r>
              <a:t>   -	Informationsbedarf definiert Informationsnachfrage</a:t>
            </a:r>
            <a:br/>
            <a:br/>
            <a:r>
              <a:rPr sz="2000"/>
              <a:t>Informationsmanagement als Unterstützung der Unternehmensziele</a:t>
            </a:r>
            <a:br>
              <a:rPr sz="2000"/>
            </a:br>
            <a:r>
              <a:rPr sz="2000"/>
              <a:t>   </a:t>
            </a:r>
            <a:r>
              <a:t>-	INM ein Teil der Unternehmensführung</a:t>
            </a:r>
            <a:br/>
            <a:r>
              <a:rPr sz="600"/>
              <a:t> </a:t>
            </a:r>
            <a:br>
              <a:rPr sz="600"/>
            </a:br>
            <a:r>
              <a:t>   -	Wirtschaftliche Steuerung der Informatik als Aufgabe</a:t>
            </a:r>
            <a:br/>
            <a:r>
              <a:rPr sz="600"/>
              <a:t> </a:t>
            </a:r>
            <a:br>
              <a:rPr sz="600"/>
            </a:br>
            <a:r>
              <a:t>   -	Bereitstellung einer geeigneten Informationsinfrastruktur</a:t>
            </a:r>
            <a:br/>
            <a:r>
              <a:rPr sz="2000">
                <a:solidFill>
                  <a:srgbClr val="4E75A3"/>
                </a:solidFill>
              </a:rPr>
              <a:t>	</a:t>
            </a: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</a:p>
        </p:txBody>
      </p:sp>
      <p:sp>
        <p:nvSpPr>
          <p:cNvPr id="194" name="Shape 19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95" name="Shape 195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96" name="Shape 196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457200" y="634999"/>
            <a:ext cx="84709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</a:p>
        </p:txBody>
      </p:sp>
      <p:sp>
        <p:nvSpPr>
          <p:cNvPr id="199" name="Shape 199"/>
          <p:cNvSpPr/>
          <p:nvPr/>
        </p:nvSpPr>
        <p:spPr>
          <a:xfrm>
            <a:off x="457200" y="1665287"/>
            <a:ext cx="5014913" cy="4169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Helmut Krcmar</a:t>
            </a:r>
            <a:endParaRPr sz="2400"/>
          </a:p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* 1954 in Hanau</a:t>
            </a:r>
            <a:endParaRPr sz="2400"/>
          </a:p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Studium Wirtschaftswissenschaft</a:t>
            </a:r>
            <a:endParaRPr sz="2400"/>
          </a:p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Lehrstuhl Wirtschaftsinformatik TU München</a:t>
            </a:r>
            <a:endParaRPr sz="2400"/>
          </a:p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fokussierte, strukturierte Darstellung der Grundzüge des INM</a:t>
            </a:r>
            <a:endParaRPr sz="2400"/>
          </a:p>
        </p:txBody>
      </p:sp>
      <p:pic>
        <p:nvPicPr>
          <p:cNvPr id="200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8612" y="1804898"/>
            <a:ext cx="3260726" cy="395128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02" name="Shape 202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03" name="Shape 203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68312" y="1628775"/>
            <a:ext cx="8208963" cy="442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Ressource Information betriebswirtschaftlich sinnvoll einsetzen</a:t>
            </a:r>
            <a:endParaRPr sz="20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sz="24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Kernbereiche:</a:t>
            </a:r>
            <a:endParaRPr sz="20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400"/>
              <a:t>	</a:t>
            </a:r>
            <a:r>
              <a:t>Management der Informationswirtschaft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Management der Informationssysteme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Management der Informations- und Kommunikationstechnik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sz="24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Grundbegriffe:</a:t>
            </a:r>
            <a:endParaRPr sz="20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400"/>
              <a:t>	</a:t>
            </a:r>
            <a:r>
              <a:t>Information 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Management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Informationssysteme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Informations- und Kommunikationstechnik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br/>
          </a:p>
        </p:txBody>
      </p:sp>
      <p:pic>
        <p:nvPicPr>
          <p:cNvPr id="20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3537" y="3959225"/>
            <a:ext cx="3240088" cy="220345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>
            <p:ph type="title"/>
          </p:nvPr>
        </p:nvSpPr>
        <p:spPr>
          <a:xfrm>
            <a:off x="457200" y="634999"/>
            <a:ext cx="84709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</a:p>
        </p:txBody>
      </p:sp>
      <p:sp>
        <p:nvSpPr>
          <p:cNvPr id="208" name="Shape 20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09" name="Shape 209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10" name="Shape 210"/>
          <p:cNvSpPr/>
          <p:nvPr>
            <p:ph type="sldNum" sz="quarter" idx="2"/>
          </p:nvPr>
        </p:nvSpPr>
        <p:spPr>
          <a:xfrm>
            <a:off x="81470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457200" y="1628774"/>
            <a:ext cx="8218488" cy="3434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marL="380823" indent="-379236" defTabSz="449262">
              <a:spcBef>
                <a:spcPts val="1400"/>
              </a:spcBef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Modell des INM basiert auf Krcmars Definition:</a:t>
            </a:r>
            <a:endParaRPr sz="2000"/>
          </a:p>
          <a:p>
            <a:pPr lvl="0" marL="286014" indent="-284427" defTabSz="449262">
              <a:spcBef>
                <a:spcPts val="1400"/>
              </a:spcBef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1500"/>
              <a:t>„Informationsmanagement ist das Management der Informationswirtschaft, der Informationssysteme, der Informations- und Kommunikationstechnik sowie der übergreifenden Führungsaufgaben. Das Ziel des IM ist es, den im Hinblick auf die Unternehmensziele bestmöglichen Einsatz der Ressource </a:t>
            </a:r>
            <a:br>
              <a:rPr sz="1500"/>
            </a:br>
            <a:r>
              <a:rPr sz="1500"/>
              <a:t>Information zu gewährleisten. IM ist </a:t>
            </a:r>
            <a:br>
              <a:rPr sz="1500"/>
            </a:br>
            <a:r>
              <a:rPr sz="1500"/>
              <a:t>sowohl Management als auch Technik-                                                                                    disziplin und gehört zu den elementaren                                                                                 Bestandteilen der Unternehmensführung.“</a:t>
            </a:r>
            <a:endParaRPr sz="1500"/>
          </a:p>
          <a:p>
            <a:pPr lvl="0" marL="341312" indent="-339725" defTabSz="449262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sz="1500"/>
          </a:p>
          <a:p>
            <a:pPr lvl="0" marL="380823" indent="-379236" defTabSz="449262">
              <a:spcBef>
                <a:spcPts val="1400"/>
              </a:spcBef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3 Ebenen und ein ebenen-</a:t>
            </a:r>
            <a:br>
              <a:rPr sz="2000"/>
            </a:br>
            <a:r>
              <a:rPr sz="2000"/>
              <a:t>übergreifender Aufgabenblock </a:t>
            </a:r>
          </a:p>
        </p:txBody>
      </p:sp>
      <p:pic>
        <p:nvPicPr>
          <p:cNvPr id="21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1387" y="3284537"/>
            <a:ext cx="3959226" cy="291306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457200" y="634999"/>
            <a:ext cx="84709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</a:p>
        </p:txBody>
      </p:sp>
      <p:sp>
        <p:nvSpPr>
          <p:cNvPr id="215" name="Shape 21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16" name="Shape 216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17" name="Shape 217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468312" y="273050"/>
            <a:ext cx="8675688" cy="86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Informationslebenszyklus</a:t>
            </a:r>
          </a:p>
        </p:txBody>
      </p:sp>
      <p:pic>
        <p:nvPicPr>
          <p:cNvPr id="22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887" y="1717675"/>
            <a:ext cx="6624638" cy="43561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22" name="Shape 222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23" name="Shape 223"/>
          <p:cNvSpPr/>
          <p:nvPr>
            <p:ph type="sldNum" sz="quarter" idx="2"/>
          </p:nvPr>
        </p:nvSpPr>
        <p:spPr>
          <a:xfrm>
            <a:off x="8159750" y="6521982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457200" y="274637"/>
            <a:ext cx="8399463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Software-Einführung</a:t>
            </a:r>
          </a:p>
        </p:txBody>
      </p:sp>
      <p:sp>
        <p:nvSpPr>
          <p:cNvPr id="226" name="Shape 226"/>
          <p:cNvSpPr/>
          <p:nvPr/>
        </p:nvSpPr>
        <p:spPr>
          <a:xfrm>
            <a:off x="468312" y="1628775"/>
            <a:ext cx="8208963" cy="40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Standard-Software oder Selfmade-Software</a:t>
            </a:r>
            <a:endParaRPr sz="2000"/>
          </a:p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Meilensteine:</a:t>
            </a:r>
            <a:endParaRPr sz="2000"/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Installation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Schulung des Personals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Inbetriebnahme</a:t>
            </a:r>
            <a:br/>
          </a:p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Varianten</a:t>
            </a:r>
            <a:r>
              <a:rPr sz="2400"/>
              <a:t>:</a:t>
            </a:r>
            <a:endParaRPr sz="2400"/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Stichtagsumstellung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Parallelisierung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Teilweise Einführung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Versionsumstellung</a:t>
            </a:r>
            <a:br/>
          </a:p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Technochange</a:t>
            </a:r>
            <a:r>
              <a:rPr sz="2400"/>
              <a:t> </a:t>
            </a:r>
            <a:endParaRPr sz="2400"/>
          </a:p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Softwareentwicklungsmodelle</a:t>
            </a:r>
          </a:p>
        </p:txBody>
      </p:sp>
      <p:pic>
        <p:nvPicPr>
          <p:cNvPr id="22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325" y="5024437"/>
            <a:ext cx="4319588" cy="109855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29" name="Shape 229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30" name="Shape 230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xfrm>
            <a:off x="457200" y="561974"/>
            <a:ext cx="82296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Management der Schnittstellen zu den Informationsempfängern</a:t>
            </a:r>
          </a:p>
        </p:txBody>
      </p:sp>
      <p:sp>
        <p:nvSpPr>
          <p:cNvPr id="233" name="Shape 233"/>
          <p:cNvSpPr/>
          <p:nvPr/>
        </p:nvSpPr>
        <p:spPr>
          <a:xfrm>
            <a:off x="468312" y="1628775"/>
            <a:ext cx="8208963" cy="357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Schnittstelle = „Berührungspunkt“</a:t>
            </a:r>
            <a:br>
              <a:rPr sz="2000"/>
            </a:br>
            <a:endParaRPr sz="2000"/>
          </a:p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Grundlagenkenntnisse: Digital-Natives-Generation</a:t>
            </a:r>
            <a:br>
              <a:rPr sz="2000"/>
            </a:br>
            <a:endParaRPr sz="2000"/>
          </a:p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Qualität der Informationen</a:t>
            </a:r>
            <a:endParaRPr sz="2000"/>
          </a:p>
          <a:p>
            <a:pPr lvl="1" marL="742950" indent="-28416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Selektion gegen Informationsüberflutung</a:t>
            </a:r>
          </a:p>
          <a:p>
            <a:pPr lvl="1" marL="742950" indent="-28416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Informationsbedarfsdeckung</a:t>
            </a:r>
            <a:br/>
            <a:endParaRPr sz="2400"/>
          </a:p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Feedback-Möglichkeit seitens der Informationsempfänger</a:t>
            </a:r>
            <a:endParaRPr sz="2000"/>
          </a:p>
          <a:p>
            <a:pPr lvl="0" marL="284162" indent="-282575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</a:p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Dynamisches Gleichgewicht zwischen Informationsangebot und -nachfrage</a:t>
            </a:r>
          </a:p>
        </p:txBody>
      </p:sp>
      <p:sp>
        <p:nvSpPr>
          <p:cNvPr id="234" name="Shape 23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35" name="Shape 235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36" name="Shape 236"/>
          <p:cNvSpPr/>
          <p:nvPr>
            <p:ph type="sldNum" sz="quarter" idx="2"/>
          </p:nvPr>
        </p:nvSpPr>
        <p:spPr>
          <a:xfrm>
            <a:off x="81470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85800" y="690562"/>
            <a:ext cx="7772400" cy="86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Qualitätsmanagement der Informationsprozesse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239" name="Shape 239"/>
          <p:cNvSpPr/>
          <p:nvPr/>
        </p:nvSpPr>
        <p:spPr>
          <a:xfrm>
            <a:off x="509789" y="1957023"/>
            <a:ext cx="8124422" cy="387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000"/>
              <a:t>Phasen des Qualitätsmanagement-Prozesses:</a:t>
            </a:r>
            <a:br>
              <a:rPr b="1" sz="2000"/>
            </a:br>
            <a:br>
              <a:rPr b="1" sz="2000"/>
            </a:br>
            <a:r>
              <a:rPr sz="2000"/>
              <a:t>1.	</a:t>
            </a:r>
            <a:r>
              <a:rPr sz="2000"/>
              <a:t>Ist-Zustand definieren</a:t>
            </a:r>
            <a:endParaRPr sz="20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	Schwachstellen erfassen</a:t>
            </a:r>
            <a:endParaRPr sz="20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	Maßnahmen bilden</a:t>
            </a:r>
            <a:br>
              <a:rPr sz="2000"/>
            </a:br>
            <a:endParaRPr sz="20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2.	Durchführung und stetige Überwachung</a:t>
            </a:r>
            <a:br>
              <a:rPr sz="2000"/>
            </a:br>
            <a:r>
              <a:rPr sz="2000"/>
              <a:t>	ggfs. Gegensteuerung</a:t>
            </a:r>
            <a:br>
              <a:rPr sz="2000"/>
            </a:br>
            <a:br>
              <a:rPr sz="2000"/>
            </a:br>
            <a:r>
              <a:rPr sz="2000"/>
              <a:t>3.	Feedback- und Feedforward-Analyse</a:t>
            </a:r>
            <a:br>
              <a:rPr sz="2000"/>
            </a:br>
            <a:r>
              <a:rPr sz="2000"/>
              <a:t>	Gewonnene Erkenntnisse als Basis für weitere Maßnahmen</a:t>
            </a:r>
            <a:br>
              <a:rPr sz="2000"/>
            </a:br>
            <a:br>
              <a:rPr sz="2000"/>
            </a:br>
          </a:p>
        </p:txBody>
      </p:sp>
      <p:sp>
        <p:nvSpPr>
          <p:cNvPr id="240" name="Shape 24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41" name="Shape 241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42" name="Shape 242"/>
          <p:cNvSpPr/>
          <p:nvPr>
            <p:ph type="sldNum" sz="quarter" idx="2"/>
          </p:nvPr>
        </p:nvSpPr>
        <p:spPr>
          <a:xfrm>
            <a:off x="8159750" y="6519862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685800" y="690562"/>
            <a:ext cx="7772400" cy="86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Qualitätsmanagement der Informationsprozesse</a:t>
            </a:r>
            <a:br>
              <a:rPr b="1" sz="2600">
                <a:solidFill>
                  <a:srgbClr val="4E75A3"/>
                </a:solidFill>
              </a:rPr>
            </a:br>
            <a:r>
              <a:rPr sz="2600">
                <a:solidFill>
                  <a:srgbClr val="4E75A3"/>
                </a:solidFill>
              </a:rPr>
              <a:t> </a:t>
            </a:r>
          </a:p>
        </p:txBody>
      </p:sp>
      <p:sp>
        <p:nvSpPr>
          <p:cNvPr id="245" name="Shape 245"/>
          <p:cNvSpPr/>
          <p:nvPr/>
        </p:nvSpPr>
        <p:spPr>
          <a:xfrm>
            <a:off x="685800" y="1773237"/>
            <a:ext cx="8169275" cy="387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000"/>
              <a:t>Hauptziel: </a:t>
            </a:r>
            <a:r>
              <a:rPr sz="2000"/>
              <a:t>Durchlaufzeiten verringern nach Bleicher</a:t>
            </a:r>
            <a:br>
              <a:rPr sz="2000"/>
            </a:br>
            <a:br>
              <a:rPr sz="2000"/>
            </a:br>
            <a:r>
              <a:rPr sz="2000"/>
              <a:t>	</a:t>
            </a:r>
            <a:br>
              <a:rPr sz="2000"/>
            </a:br>
            <a:r>
              <a:rPr sz="2000"/>
              <a:t>	- Zusammenfassen von Aktivitäten</a:t>
            </a:r>
            <a:br>
              <a:rPr sz="2000"/>
            </a:br>
            <a:br>
              <a:rPr sz="2000"/>
            </a:br>
            <a:br>
              <a:rPr sz="2000"/>
            </a:br>
            <a:br>
              <a:rPr sz="2000"/>
            </a:br>
            <a:r>
              <a:rPr sz="2000"/>
              <a:t>	- Parallelisieren zur Reduktion </a:t>
            </a:r>
            <a:br>
              <a:rPr sz="2000"/>
            </a:br>
            <a:r>
              <a:rPr sz="2000"/>
              <a:t>	  von Abhängigkeiten</a:t>
            </a:r>
            <a:br>
              <a:rPr sz="2000"/>
            </a:br>
            <a:br>
              <a:rPr sz="2000"/>
            </a:br>
            <a:br>
              <a:rPr sz="2000"/>
            </a:br>
            <a:br>
              <a:rPr sz="2000"/>
            </a:br>
            <a:r>
              <a:rPr sz="2000"/>
              <a:t>	- Ergänzen zur Qualitätssicherung</a:t>
            </a:r>
          </a:p>
        </p:txBody>
      </p:sp>
      <p:pic>
        <p:nvPicPr>
          <p:cNvPr id="246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3737" y="2443162"/>
            <a:ext cx="2901951" cy="1049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9450" y="3671887"/>
            <a:ext cx="295275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9450" y="4938712"/>
            <a:ext cx="2952750" cy="1254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50" name="Shape 250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51" name="Shape 251"/>
          <p:cNvSpPr/>
          <p:nvPr>
            <p:ph type="sldNum" sz="quarter" idx="2"/>
          </p:nvPr>
        </p:nvSpPr>
        <p:spPr>
          <a:xfrm>
            <a:off x="81470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685800" y="690562"/>
            <a:ext cx="77724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Qualitätsmanagement der Informationsprozesse</a:t>
            </a:r>
            <a:r>
              <a:rPr sz="2600">
                <a:solidFill>
                  <a:srgbClr val="4E75A3"/>
                </a:solidFill>
              </a:rPr>
              <a:t> </a:t>
            </a:r>
          </a:p>
        </p:txBody>
      </p:sp>
      <p:sp>
        <p:nvSpPr>
          <p:cNvPr id="254" name="Shape 254"/>
          <p:cNvSpPr/>
          <p:nvPr/>
        </p:nvSpPr>
        <p:spPr>
          <a:xfrm>
            <a:off x="685800" y="1773237"/>
            <a:ext cx="8169275" cy="387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000"/>
              <a:t>Besonderheiten an Hochschulen</a:t>
            </a:r>
            <a:br>
              <a:rPr b="1" sz="2000"/>
            </a:br>
            <a:r>
              <a:rPr sz="2000"/>
              <a:t>· Umsetzungsverantwortung liegt bei Hochschulleitung</a:t>
            </a:r>
            <a:br>
              <a:rPr sz="2000"/>
            </a:br>
            <a:r>
              <a:rPr sz="2000"/>
              <a:t>· Fachbereiche und Präsidium unterlegen, arbeiten eigenverantwortlich</a:t>
            </a:r>
            <a:br>
              <a:rPr sz="2000"/>
            </a:br>
            <a:r>
              <a:rPr sz="2000"/>
              <a:t>· Kombination von Vielzahl an Entscheidungsträgern</a:t>
            </a:r>
            <a:br>
              <a:rPr sz="2000"/>
            </a:br>
            <a:br>
              <a:rPr sz="2000"/>
            </a:br>
            <a:r>
              <a:rPr sz="2000"/>
              <a:t>·</a:t>
            </a:r>
            <a:r>
              <a:rPr b="1" sz="2000"/>
              <a:t> Schwierigkeit:</a:t>
            </a:r>
            <a:r>
              <a:rPr sz="2000"/>
              <a:t> </a:t>
            </a:r>
            <a:br>
              <a:rPr sz="2000"/>
            </a:br>
            <a:r>
              <a:rPr sz="2000"/>
              <a:t>  Zentrale Gültigkeit des QM für alle Parteien</a:t>
            </a:r>
            <a:br>
              <a:rPr sz="2000"/>
            </a:br>
            <a:br>
              <a:rPr sz="2000"/>
            </a:br>
            <a:r>
              <a:rPr b="1" sz="2000"/>
              <a:t>Mit etabliertem Werkzeug zum Ziel: IT Balanced Scorecard</a:t>
            </a:r>
            <a:br>
              <a:rPr b="1" sz="2000"/>
            </a:br>
            <a:br>
              <a:rPr b="1" sz="2000"/>
            </a:br>
            <a:r>
              <a:rPr sz="2000"/>
              <a:t>· Eingabe → Verarbeitung → Ausgabe → Resultat</a:t>
            </a:r>
            <a:br>
              <a:rPr sz="2000"/>
            </a:br>
            <a:r>
              <a:rPr sz="2000"/>
              <a:t>· Feedback- und Feedforward-Kommunikation</a:t>
            </a:r>
            <a:br>
              <a:rPr sz="2000"/>
            </a:br>
          </a:p>
        </p:txBody>
      </p:sp>
      <p:sp>
        <p:nvSpPr>
          <p:cNvPr id="255" name="Shape 25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56" name="Shape 256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57" name="Shape 257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142" name="Shape 14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Warum Informationsmanagement?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immer mehr Daten / potentielle Informationen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höhere Anforderungen an IT-Struktur (z.B. mobile Geräte)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effizientere Nutzung möglich</a:t>
            </a:r>
          </a:p>
        </p:txBody>
      </p:sp>
      <p:sp>
        <p:nvSpPr>
          <p:cNvPr id="144" name="Shape 14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685800" y="690562"/>
            <a:ext cx="7772400" cy="86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Anwendung des Informationsmanagements 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am Beispiel von Hochschulen </a:t>
            </a:r>
            <a:r>
              <a:rPr sz="2600">
                <a:solidFill>
                  <a:srgbClr val="4E75A3"/>
                </a:solidFill>
              </a:rPr>
              <a:t> </a:t>
            </a:r>
          </a:p>
        </p:txBody>
      </p:sp>
      <p:sp>
        <p:nvSpPr>
          <p:cNvPr id="260" name="Shape 260"/>
          <p:cNvSpPr/>
          <p:nvPr/>
        </p:nvSpPr>
        <p:spPr>
          <a:xfrm>
            <a:off x="685800" y="1773237"/>
            <a:ext cx="8169275" cy="358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· Immatrikulations- und Prüfungsamt als interne Informationszentrale</a:t>
            </a:r>
            <a:br>
              <a:rPr sz="2000"/>
            </a:br>
            <a:br>
              <a:rPr sz="2000"/>
            </a:br>
            <a:r>
              <a:rPr sz="2000"/>
              <a:t>· bei Immatrikulation: Daten ins HIS</a:t>
            </a:r>
            <a:br>
              <a:rPr sz="2000"/>
            </a:br>
            <a:r>
              <a:rPr sz="2000"/>
              <a:t>	- minimiert Arbeitsaufwand für erneute Datenerfassung</a:t>
            </a:r>
            <a:br>
              <a:rPr sz="2000"/>
            </a:br>
            <a:r>
              <a:rPr sz="2000"/>
              <a:t>	- Daten stets konsistent</a:t>
            </a:r>
            <a:br>
              <a:rPr sz="2000"/>
            </a:br>
            <a:br>
              <a:rPr sz="2000"/>
            </a:br>
            <a:r>
              <a:rPr sz="2000"/>
              <a:t>· mittels Zugriffsrechten Dateneinsicht differenzieren</a:t>
            </a:r>
            <a:br>
              <a:rPr sz="2000"/>
            </a:br>
            <a:br>
              <a:rPr sz="2000"/>
            </a:br>
            <a:r>
              <a:rPr sz="2000"/>
              <a:t>· automatisch generierte Mails bei Datenänderung</a:t>
            </a:r>
            <a:br>
              <a:rPr sz="2000"/>
            </a:br>
            <a:r>
              <a:rPr sz="2000"/>
              <a:t>	- minimieren Abstimmungsmodalitäten</a:t>
            </a:r>
            <a:br>
              <a:rPr sz="2000"/>
            </a:br>
            <a:br>
              <a:rPr sz="2000"/>
            </a:br>
            <a:r>
              <a:rPr sz="2000"/>
              <a:t>· </a:t>
            </a:r>
            <a:r>
              <a:rPr b="1" sz="2000"/>
              <a:t>nach außen:</a:t>
            </a:r>
            <a:r>
              <a:rPr sz="2000"/>
              <a:t> aktuelle und zentrale Infos an Studierende</a:t>
            </a:r>
          </a:p>
        </p:txBody>
      </p:sp>
      <p:sp>
        <p:nvSpPr>
          <p:cNvPr id="261" name="Shape 26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62" name="Shape 262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63" name="Shape 263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685800" y="690562"/>
            <a:ext cx="7772400" cy="86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Anwendung des Informationsmanagements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am Beispiel von Hochschulen </a:t>
            </a:r>
            <a:r>
              <a:rPr sz="2600">
                <a:solidFill>
                  <a:srgbClr val="4E75A3"/>
                </a:solidFill>
              </a:rPr>
              <a:t> </a:t>
            </a:r>
          </a:p>
        </p:txBody>
      </p:sp>
      <p:sp>
        <p:nvSpPr>
          <p:cNvPr id="266" name="Shape 266"/>
          <p:cNvSpPr/>
          <p:nvPr/>
        </p:nvSpPr>
        <p:spPr>
          <a:xfrm>
            <a:off x="685800" y="1773237"/>
            <a:ext cx="8169275" cy="3586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000"/>
              <a:t>Bibliotheken</a:t>
            </a:r>
            <a:br>
              <a:rPr b="1" sz="2000"/>
            </a:br>
            <a:br>
              <a:rPr b="1" sz="2000"/>
            </a:br>
            <a:r>
              <a:rPr sz="2000"/>
              <a:t>· Interne EDV-Optimierung zur Messung von Bestand / Leihverhalten</a:t>
            </a:r>
            <a:br>
              <a:rPr sz="2000"/>
            </a:br>
            <a:r>
              <a:rPr sz="2000"/>
              <a:t>· Kooperationen mit anderen Hochschulen für umfassende Ausleihe</a:t>
            </a:r>
            <a:br>
              <a:rPr sz="2000"/>
            </a:br>
            <a:r>
              <a:rPr sz="2000"/>
              <a:t>· Externe Kommunikationsverbesserung</a:t>
            </a:r>
            <a:br>
              <a:rPr sz="2000"/>
            </a:br>
            <a:r>
              <a:rPr sz="2000"/>
              <a:t>  	- www-Online-Katalog, Newsletter</a:t>
            </a:r>
            <a:br>
              <a:rPr sz="2000"/>
            </a:br>
            <a:br>
              <a:rPr sz="2000"/>
            </a:br>
            <a:r>
              <a:rPr b="1" sz="2000"/>
              <a:t>Rechnerpools</a:t>
            </a:r>
            <a:br>
              <a:rPr b="1" sz="2000"/>
            </a:br>
            <a:r>
              <a:rPr sz="2000"/>
              <a:t> </a:t>
            </a:r>
            <a:br>
              <a:rPr sz="2000"/>
            </a:br>
            <a:r>
              <a:rPr sz="2000"/>
              <a:t>· Zentrale Reservierungen, Belegungspläne im HIS</a:t>
            </a:r>
            <a:br>
              <a:rPr sz="2000"/>
            </a:br>
            <a:r>
              <a:rPr sz="2000"/>
              <a:t>	- verhindern Doppelbelegungen und </a:t>
            </a:r>
            <a:br>
              <a:rPr sz="2000"/>
            </a:br>
            <a:r>
              <a:rPr sz="2000"/>
              <a:t>	- Verzögerungen bei Raumsuche</a:t>
            </a:r>
          </a:p>
        </p:txBody>
      </p:sp>
      <p:sp>
        <p:nvSpPr>
          <p:cNvPr id="267" name="Shape 26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68" name="Shape 268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69" name="Shape 269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72" name="Shape 272"/>
          <p:cNvSpPr/>
          <p:nvPr>
            <p:ph type="title"/>
          </p:nvPr>
        </p:nvSpPr>
        <p:spPr>
          <a:xfrm>
            <a:off x="685800" y="2130425"/>
            <a:ext cx="8134671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Trends des INM an Hochschulen</a:t>
            </a:r>
          </a:p>
        </p:txBody>
      </p:sp>
      <p:sp>
        <p:nvSpPr>
          <p:cNvPr id="273" name="Shape 273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Aurelian Hermand, Oliver Seidel</a:t>
            </a:r>
          </a:p>
        </p:txBody>
      </p:sp>
      <p:sp>
        <p:nvSpPr>
          <p:cNvPr id="274" name="Shape 27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75" name="Shape 27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78" name="Shape 27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Inhaltsverzeichnis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Orientierungen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Serviceorientierung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Prozessorientierung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Konklusion Service- und Prozessorientierung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Neue Medien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Consumeration, BYOD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Dokumentenverwaltung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Außendarstellung und Marketing</a:t>
            </a:r>
          </a:p>
        </p:txBody>
      </p:sp>
      <p:sp>
        <p:nvSpPr>
          <p:cNvPr id="280" name="Shape 28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81" name="Shape 281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84" name="Shape 284"/>
          <p:cNvSpPr/>
          <p:nvPr>
            <p:ph type="title"/>
          </p:nvPr>
        </p:nvSpPr>
        <p:spPr>
          <a:xfrm>
            <a:off x="611559" y="3068959"/>
            <a:ext cx="7920882" cy="151217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4E75A3"/>
                </a:solidFill>
              </a:rPr>
              <a:t>Orientierungen im Informationsmanagement</a:t>
            </a:r>
          </a:p>
        </p:txBody>
      </p:sp>
      <p:sp>
        <p:nvSpPr>
          <p:cNvPr id="285" name="Shape 28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86" name="Shape 28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89" name="Shape 28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Serviceorientierung</a:t>
            </a:r>
          </a:p>
        </p:txBody>
      </p:sp>
      <p:sp>
        <p:nvSpPr>
          <p:cNvPr id="290" name="Shape 290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Definition</a:t>
            </a:r>
            <a:endParaRPr sz="2500"/>
          </a:p>
          <a:p>
            <a:pPr lvl="0" marL="0" indent="0">
              <a:buSzTx/>
              <a:buNone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Dienstleistung auf die </a:t>
            </a:r>
            <a:br>
              <a:rPr sz="2500"/>
            </a:br>
            <a:r>
              <a:rPr sz="2500"/>
              <a:t>Anforderung des Kunden ausrichten</a:t>
            </a:r>
            <a:endParaRPr sz="2500"/>
          </a:p>
          <a:p>
            <a:pPr lvl="0"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Kundenbedürfnisse erkennen </a:t>
            </a:r>
            <a:br>
              <a:rPr sz="2500"/>
            </a:br>
            <a:r>
              <a:rPr sz="2500"/>
              <a:t>und Interessen berücksichtigen</a:t>
            </a:r>
            <a:endParaRPr sz="2500"/>
          </a:p>
          <a:p>
            <a:pPr lvl="0"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erschwerte Rollendefinition </a:t>
            </a:r>
            <a:br>
              <a:rPr sz="2500"/>
            </a:br>
            <a:r>
              <a:rPr sz="2500"/>
              <a:t>„Dienstleister“ und „Kunde“ </a:t>
            </a:r>
          </a:p>
        </p:txBody>
      </p:sp>
      <p:sp>
        <p:nvSpPr>
          <p:cNvPr id="291" name="Shape 29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92" name="Shape 292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293" name="Shape 293"/>
          <p:cNvSpPr/>
          <p:nvPr/>
        </p:nvSpPr>
        <p:spPr>
          <a:xfrm>
            <a:off x="1403648" y="6157622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A. Frank, S. Hieronimus, N. Killius, V. Meyer-Guckel (2010), S. 18 und 81 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96" name="Shape 29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Serviceorientierung</a:t>
            </a:r>
          </a:p>
        </p:txBody>
      </p:sp>
      <p:sp>
        <p:nvSpPr>
          <p:cNvPr id="297" name="Shape 29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Umsetzung</a:t>
            </a:r>
            <a:endParaRPr sz="1000"/>
          </a:p>
          <a:p>
            <a:pPr lvl="0" marL="306160" indent="-306160">
              <a:defRPr sz="1800"/>
            </a:pPr>
            <a:r>
              <a:rPr sz="2500"/>
              <a:t>CIO</a:t>
            </a:r>
            <a:endParaRPr sz="2500"/>
          </a:p>
          <a:p>
            <a:pPr lvl="0" marL="306160" indent="-306160">
              <a:defRPr sz="1800"/>
            </a:pPr>
            <a:r>
              <a:rPr sz="2500"/>
              <a:t>Change Management</a:t>
            </a:r>
            <a:endParaRPr sz="2500"/>
          </a:p>
          <a:p>
            <a:pPr lvl="0" marL="306160" indent="-306160">
              <a:defRPr sz="1800"/>
            </a:pPr>
            <a:r>
              <a:rPr sz="2500"/>
              <a:t>Service Desk</a:t>
            </a:r>
          </a:p>
        </p:txBody>
      </p:sp>
      <p:sp>
        <p:nvSpPr>
          <p:cNvPr id="298" name="Shape 29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99" name="Shape 299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00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321" y="3645024"/>
            <a:ext cx="6631870" cy="2304257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465832" y="6157622"/>
            <a:ext cx="8212336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Andreas Breiter und Arne Fischer (2011), S. 48, Lutz J. Heinrich und Dirk Stelzer (2011), S. 499 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04" name="Shape 30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Prozessorientierung</a:t>
            </a: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Definition</a:t>
            </a:r>
            <a:endParaRPr baseline="30000" sz="2500"/>
          </a:p>
          <a:p>
            <a:pPr lvl="0" marL="0" indent="0">
              <a:buSzTx/>
              <a:buNone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Gestaltung, Ausführung und Beurteilung von Prozessen</a:t>
            </a:r>
            <a:endParaRPr sz="2500"/>
          </a:p>
          <a:p>
            <a:pPr lvl="0"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Prozess = Folge</a:t>
            </a:r>
            <a:br>
              <a:rPr sz="2500"/>
            </a:br>
            <a:r>
              <a:rPr sz="2500"/>
              <a:t>von Einzel-</a:t>
            </a:r>
            <a:br>
              <a:rPr sz="2500"/>
            </a:br>
            <a:r>
              <a:rPr sz="2500"/>
              <a:t>funktionen</a:t>
            </a:r>
            <a:endParaRPr sz="2500"/>
          </a:p>
          <a:p>
            <a:pPr lvl="0"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Aufgaben- vs. </a:t>
            </a:r>
            <a:br>
              <a:rPr sz="2500"/>
            </a:br>
            <a:r>
              <a:rPr sz="2500"/>
              <a:t>Prozessorien-</a:t>
            </a:r>
            <a:br>
              <a:rPr sz="2500"/>
            </a:br>
            <a:r>
              <a:rPr sz="2500"/>
              <a:t>tierung</a:t>
            </a:r>
          </a:p>
        </p:txBody>
      </p:sp>
      <p:sp>
        <p:nvSpPr>
          <p:cNvPr id="306" name="Shape 30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07" name="Shape 307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08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895" y="2872838"/>
            <a:ext cx="4748464" cy="303048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1403648" y="6157622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Prof. Dr. Martin Leitner (2008), S. 29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12" name="Shape 31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Prozessorientierung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Umsetzung</a:t>
            </a:r>
            <a:endParaRPr sz="2500"/>
          </a:p>
          <a:p>
            <a:pPr lvl="0" marL="0" indent="0">
              <a:buSzTx/>
              <a:buNone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kontinuierlicher </a:t>
            </a:r>
            <a:br>
              <a:rPr sz="2500"/>
            </a:br>
            <a:r>
              <a:rPr sz="2500"/>
              <a:t>Verbesserungsprozess</a:t>
            </a:r>
            <a:endParaRPr sz="2500"/>
          </a:p>
          <a:p>
            <a:pPr lvl="0" marL="0" indent="0">
              <a:buSzTx/>
              <a:buNone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Gestaltung und </a:t>
            </a:r>
            <a:br>
              <a:rPr sz="2500"/>
            </a:br>
            <a:r>
              <a:rPr sz="2500"/>
              <a:t>Anpassung der IT-Strukturen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Zentralisierung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Standardisierung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Outsourcing</a:t>
            </a:r>
          </a:p>
        </p:txBody>
      </p:sp>
      <p:sp>
        <p:nvSpPr>
          <p:cNvPr id="314" name="Shape 31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15" name="Shape 31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16" name="image4.jpg" descr="VP_Bild 2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0112" y="1844824"/>
            <a:ext cx="2232249" cy="223224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1403648" y="6157622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Abdulhadi Yasar (2015), Dipl.-Phys. Wolfgang Körner (2013), S. 12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20" name="Shape 32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Konklusion Service- </a:t>
            </a:r>
            <a:br>
              <a:rPr b="1" sz="3500">
                <a:solidFill>
                  <a:srgbClr val="4E75A3"/>
                </a:solidFill>
              </a:rPr>
            </a:br>
            <a:r>
              <a:rPr b="1" sz="3500">
                <a:solidFill>
                  <a:srgbClr val="4E75A3"/>
                </a:solidFill>
              </a:rPr>
              <a:t>und Prozessorientierung</a:t>
            </a:r>
          </a:p>
        </p:txBody>
      </p:sp>
      <p:sp>
        <p:nvSpPr>
          <p:cNvPr id="321" name="Shape 32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22" name="Shape 322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Serviceorientierung </a:t>
            </a:r>
            <a:br>
              <a:rPr sz="2500"/>
            </a:br>
            <a:r>
              <a:rPr sz="2500"/>
              <a:t>= Die Leistung Informationssysteme bereitzustellen</a:t>
            </a:r>
            <a:endParaRPr sz="2500"/>
          </a:p>
          <a:p>
            <a:pPr lvl="0">
              <a:defRPr sz="1800"/>
            </a:pPr>
            <a:endParaRPr sz="1200"/>
          </a:p>
          <a:p>
            <a:pPr lvl="0" marL="306160" indent="-306160">
              <a:defRPr sz="1800"/>
            </a:pPr>
            <a:r>
              <a:rPr sz="2500"/>
              <a:t>Prozessorientierung </a:t>
            </a:r>
            <a:br>
              <a:rPr sz="2500"/>
            </a:br>
            <a:r>
              <a:rPr sz="2500"/>
              <a:t>= Optimierung dieser Leistungen</a:t>
            </a:r>
            <a:endParaRPr sz="2500"/>
          </a:p>
          <a:p>
            <a:pPr lvl="0">
              <a:defRPr sz="1800"/>
            </a:pPr>
            <a:endParaRPr sz="1200"/>
          </a:p>
          <a:p>
            <a:pPr lvl="0" marL="306160" indent="-306160">
              <a:defRPr sz="1800"/>
            </a:pPr>
            <a:r>
              <a:rPr sz="2500"/>
              <a:t>Schlussfolgerung:</a:t>
            </a:r>
            <a:br>
              <a:rPr sz="2500"/>
            </a:br>
            <a:r>
              <a:rPr sz="2500"/>
              <a:t>Orientierungen bauen aufeinander auf</a:t>
            </a:r>
          </a:p>
        </p:txBody>
      </p:sp>
      <p:sp>
        <p:nvSpPr>
          <p:cNvPr id="324" name="Shape 324"/>
          <p:cNvSpPr/>
          <p:nvPr/>
        </p:nvSpPr>
        <p:spPr>
          <a:xfrm>
            <a:off x="1403648" y="6157622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Prof. Dr. Martin Leitner (2008), S. 18 und 32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148" name="Shape 14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Struktur der Arbeit I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xfrm>
            <a:off x="457200" y="1620742"/>
            <a:ext cx="8229600" cy="4497364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800"/>
              <a:t>Begriffe des Informationsmanagement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Trends Informationsmanagement an Hochschulen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Best-Practises an anderen Hochschulen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Analyse Ist-Zustand HS Emden/Leer</a:t>
            </a:r>
          </a:p>
        </p:txBody>
      </p:sp>
      <p:sp>
        <p:nvSpPr>
          <p:cNvPr id="150" name="Shape 15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27" name="Shape 327"/>
          <p:cNvSpPr/>
          <p:nvPr>
            <p:ph type="title"/>
          </p:nvPr>
        </p:nvSpPr>
        <p:spPr>
          <a:xfrm>
            <a:off x="611559" y="3068959"/>
            <a:ext cx="7920882" cy="151217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4E75A3"/>
                </a:solidFill>
              </a:rPr>
              <a:t>Neue Medien</a:t>
            </a:r>
          </a:p>
        </p:txBody>
      </p:sp>
      <p:sp>
        <p:nvSpPr>
          <p:cNvPr id="328" name="Shape 32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29" name="Shape 329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32" name="Shape 33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Consumeration, BYOD</a:t>
            </a:r>
          </a:p>
        </p:txBody>
      </p:sp>
      <p:sp>
        <p:nvSpPr>
          <p:cNvPr id="333" name="Shape 33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Netzinfrastruktur Standardisierung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„eduroam“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Identitätsmanagement</a:t>
            </a:r>
            <a:endParaRPr baseline="30000"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flexible Administration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übergreifender Login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E-Mail Service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ein zentrales System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heterogene Nutzung</a:t>
            </a:r>
          </a:p>
        </p:txBody>
      </p:sp>
      <p:sp>
        <p:nvSpPr>
          <p:cNvPr id="334" name="Shape 33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35" name="Shape 33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336" name="Shape 336"/>
          <p:cNvSpPr/>
          <p:nvPr/>
        </p:nvSpPr>
        <p:spPr>
          <a:xfrm>
            <a:off x="1403648" y="6212295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Harnisch, Hergen (2008), S. 4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41" name="Shape 34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Dokumentenverwaltung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Clouds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Arten: öffentliche, private, hybride und community Clouds</a:t>
            </a:r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HS Emden/Leer: Gigamove zum Austausch großer Datenmengen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NRW Hochschulen: „Sciebo die CampusCloud“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Versionsverwaltung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Wiki zur Informationsverwaltung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Uni Kassel: „Alfresco“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Zentrales Druckzentrum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Vereinheitlichung, Zentralisierung, Serviceorientiert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Beispiel: ZIV der Uni Münster</a:t>
            </a:r>
          </a:p>
        </p:txBody>
      </p:sp>
      <p:sp>
        <p:nvSpPr>
          <p:cNvPr id="343" name="Shape 34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44" name="Shape 344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345" name="Shape 345"/>
          <p:cNvSpPr/>
          <p:nvPr/>
        </p:nvSpPr>
        <p:spPr>
          <a:xfrm>
            <a:off x="1691679" y="6095568"/>
            <a:ext cx="5760642" cy="404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1200">
                <a:solidFill>
                  <a:srgbClr val="808080"/>
                </a:solidFill>
              </a:rPr>
              <a:t>Quelle: </a:t>
            </a:r>
            <a:r>
              <a:rPr sz="1000">
                <a:solidFill>
                  <a:srgbClr val="808080"/>
                </a:solidFill>
              </a:rPr>
              <a:t>RWTH Aachen (2015),</a:t>
            </a:r>
            <a:r>
              <a:rPr sz="1200">
                <a:solidFill>
                  <a:srgbClr val="808080"/>
                </a:solidFill>
              </a:rPr>
              <a:t> </a:t>
            </a:r>
            <a:endParaRPr sz="1200">
              <a:solidFill>
                <a:srgbClr val="808080"/>
              </a:solidFill>
            </a:endParaRPr>
          </a:p>
          <a:p>
            <a:pPr lvl="0" algn="ctr"/>
            <a:r>
              <a:rPr sz="1000">
                <a:solidFill>
                  <a:srgbClr val="808080"/>
                </a:solidFill>
              </a:rPr>
              <a:t>IT Servicezentrum Uni Kassel (2015), Zentrum für Informationsverarbeitung WWU Münster (2014)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50" name="Shape 35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Außendarstellung und Marketing</a:t>
            </a:r>
          </a:p>
        </p:txBody>
      </p:sp>
      <p:sp>
        <p:nvSpPr>
          <p:cNvPr id="351" name="Shape 35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Website</a:t>
            </a:r>
            <a:endParaRPr sz="2500"/>
          </a:p>
          <a:p>
            <a:pPr lvl="0" marL="306160" indent="-306160">
              <a:defRPr sz="1800"/>
            </a:pPr>
            <a:r>
              <a:rPr sz="2500"/>
              <a:t>Responsivität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Marktstandards: Frameworks, „Mobile First“, Best-Practices, Usability</a:t>
            </a:r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„Mobilegeddon“: Anpassung der Suchergebnisse</a:t>
            </a:r>
            <a:endParaRPr sz="2400"/>
          </a:p>
          <a:p>
            <a:pPr lvl="0" marL="306160" indent="-306160">
              <a:defRPr sz="1800"/>
            </a:pPr>
            <a:r>
              <a:rPr sz="2500"/>
              <a:t>SEM und Sichtbarkeit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SEM: SEO und SEA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Sichtbarkeitsindex als ein weiterer messbarer Indikator</a:t>
            </a:r>
            <a:endParaRPr sz="2400"/>
          </a:p>
          <a:p>
            <a:pPr lvl="2" marL="1074419" indent="-160019">
              <a:spcBef>
                <a:spcPts val="300"/>
              </a:spcBef>
              <a:defRPr sz="1800"/>
            </a:pPr>
            <a:r>
              <a:rPr sz="1400"/>
              <a:t>0,31   www.hs-emden-leer.de </a:t>
            </a:r>
            <a:endParaRPr sz="2000"/>
          </a:p>
          <a:p>
            <a:pPr lvl="2" marL="1074419" indent="-160019">
              <a:spcBef>
                <a:spcPts val="300"/>
              </a:spcBef>
              <a:defRPr sz="1800"/>
            </a:pPr>
            <a:r>
              <a:rPr sz="1400"/>
              <a:t>0,62   www.hs-coburg.de      </a:t>
            </a:r>
            <a:endParaRPr sz="2000"/>
          </a:p>
          <a:p>
            <a:pPr lvl="2" marL="1074419" indent="-160019">
              <a:spcBef>
                <a:spcPts val="300"/>
              </a:spcBef>
              <a:defRPr sz="1800"/>
            </a:pPr>
            <a:r>
              <a:rPr sz="1400"/>
              <a:t>0,69   www.jade-hs.de        </a:t>
            </a:r>
            <a:endParaRPr sz="2000"/>
          </a:p>
          <a:p>
            <a:pPr lvl="0" marL="306160" indent="-306160">
              <a:defRPr sz="1800"/>
            </a:pPr>
            <a:r>
              <a:rPr sz="2500"/>
              <a:t>Inhaltsaufbereitung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RSS, PDF und Newsletter</a:t>
            </a:r>
          </a:p>
        </p:txBody>
      </p:sp>
      <p:sp>
        <p:nvSpPr>
          <p:cNvPr id="352" name="Shape 35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53" name="Shape 353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354" name="Shape 354"/>
          <p:cNvSpPr/>
          <p:nvPr/>
        </p:nvSpPr>
        <p:spPr>
          <a:xfrm>
            <a:off x="1403648" y="6192724"/>
            <a:ext cx="6336704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SISTRIX GmbH (2015)</a:t>
            </a:r>
          </a:p>
        </p:txBody>
      </p:sp>
      <p:sp>
        <p:nvSpPr>
          <p:cNvPr id="355" name="Shape 355"/>
          <p:cNvSpPr/>
          <p:nvPr/>
        </p:nvSpPr>
        <p:spPr>
          <a:xfrm>
            <a:off x="2806427" y="6523541"/>
            <a:ext cx="633670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60" name="Shape 36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Außendarstellung und Marketing</a:t>
            </a:r>
          </a:p>
        </p:txBody>
      </p:sp>
      <p:sp>
        <p:nvSpPr>
          <p:cNvPr id="361" name="Shape 36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Social Media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Newsletter-Kampagnen sind wichtig</a:t>
            </a:r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Nutzungsklassen der Vertriebskanäle</a:t>
            </a:r>
          </a:p>
        </p:txBody>
      </p:sp>
      <p:sp>
        <p:nvSpPr>
          <p:cNvPr id="362" name="Shape 36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63" name="Shape 363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64" name="image5.png" descr="nutzungsklassen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632" y="2780927"/>
            <a:ext cx="5752666" cy="324036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/>
        </p:nvSpPr>
        <p:spPr>
          <a:xfrm>
            <a:off x="1403648" y="6141509"/>
            <a:ext cx="6336704" cy="36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1000">
                <a:solidFill>
                  <a:srgbClr val="808080"/>
                </a:solidFill>
              </a:rPr>
              <a:t>Quelle: </a:t>
            </a:r>
            <a:r>
              <a:rPr sz="1000">
                <a:solidFill>
                  <a:srgbClr val="808080"/>
                </a:solidFill>
              </a:rPr>
              <a:t>Lammenett, Erwin (2014), S. 31 ff.,</a:t>
            </a:r>
            <a:endParaRPr sz="1000">
              <a:solidFill>
                <a:srgbClr val="808080"/>
              </a:solidFill>
            </a:endParaRPr>
          </a:p>
          <a:p>
            <a:pPr lvl="0" algn="ctr"/>
            <a:r>
              <a:rPr sz="1000">
                <a:solidFill>
                  <a:srgbClr val="808080"/>
                </a:solidFill>
              </a:rPr>
              <a:t>Kreutzer, R. T. und Rumler, A. und Wille-Baumkauff, B. (2015), S. 152 ff.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70" name="Shape 37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Außendarstellung und Marketing</a:t>
            </a:r>
          </a:p>
        </p:txBody>
      </p:sp>
      <p:sp>
        <p:nvSpPr>
          <p:cNvPr id="371" name="Shape 37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>
            <a:lvl1pPr marL="293914" indent="-293914">
              <a:spcBef>
                <a:spcPts val="500"/>
              </a:spcBef>
              <a:defRPr sz="2400"/>
            </a:lvl1pPr>
            <a:lvl2pPr marL="671512" indent="-214312">
              <a:spcBef>
                <a:spcPts val="400"/>
              </a:spcBef>
              <a:buFont typeface="Courier New"/>
              <a:defRPr sz="1800"/>
            </a:lvl2pPr>
          </a:lstStyle>
          <a:p>
            <a:pPr lvl="0">
              <a:defRPr sz="1800"/>
            </a:pPr>
            <a:r>
              <a:rPr sz="2400"/>
              <a:t>Apps als Informationssysteme</a:t>
            </a:r>
            <a:endParaRPr sz="2400"/>
          </a:p>
          <a:p>
            <a:pPr lvl="1"/>
            <a:r>
              <a:t>Funktionen: News, Stundenpläne, Prüfungen, Mensaspeisepläne</a:t>
            </a:r>
          </a:p>
        </p:txBody>
      </p:sp>
      <p:sp>
        <p:nvSpPr>
          <p:cNvPr id="372" name="Shape 37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73" name="Shape 37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74" name="image6.png" descr="marktanteil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632" y="2492896"/>
            <a:ext cx="5398019" cy="3528393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1403648" y="6212295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1200">
                <a:solidFill>
                  <a:srgbClr val="808080"/>
                </a:solidFill>
              </a:rPr>
              <a:t>Quelle: </a:t>
            </a:r>
            <a:r>
              <a:rPr sz="1200">
                <a:solidFill>
                  <a:srgbClr val="808080"/>
                </a:solidFill>
              </a:rPr>
              <a:t>Statista GmbH (2015)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Best Practice-Beispiele von Informationsmanagement an Hochschulen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Leonhard Massloch</a:t>
            </a:r>
          </a:p>
        </p:txBody>
      </p:sp>
      <p:sp>
        <p:nvSpPr>
          <p:cNvPr id="381" name="Shape 38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82" name="Shape 382"/>
          <p:cNvSpPr/>
          <p:nvPr/>
        </p:nvSpPr>
        <p:spPr>
          <a:xfrm>
            <a:off x="13189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383" name="Shape 383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1331640" y="6523541"/>
            <a:ext cx="712879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386" name="Shape 38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Betrachtete Hochschulen</a:t>
            </a:r>
          </a:p>
        </p:txBody>
      </p:sp>
      <p:sp>
        <p:nvSpPr>
          <p:cNvPr id="387" name="Shape 38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Westfälische Wilhelms-Universität Münster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&gt;40.000 Studierende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Projekt MIRO </a:t>
            </a:r>
            <a:r>
              <a:rPr sz="2000"/>
              <a:t>von DFG gefördert</a:t>
            </a:r>
            <a:endParaRPr sz="2000"/>
          </a:p>
          <a:p>
            <a:pPr lvl="3" marL="1600200" indent="-228600">
              <a:spcBef>
                <a:spcPts val="400"/>
              </a:spcBef>
              <a:defRPr sz="1800"/>
            </a:pPr>
            <a:r>
              <a:t>(</a:t>
            </a:r>
            <a:r>
              <a:rPr b="1"/>
              <a:t>M</a:t>
            </a:r>
            <a:r>
              <a:t>ünster </a:t>
            </a:r>
            <a:r>
              <a:rPr b="1"/>
              <a:t>I</a:t>
            </a:r>
            <a:r>
              <a:t>nformation System for </a:t>
            </a:r>
            <a:r>
              <a:rPr b="1"/>
              <a:t>R</a:t>
            </a:r>
            <a:r>
              <a:t>esearch and </a:t>
            </a:r>
            <a:r>
              <a:rPr b="1"/>
              <a:t>O</a:t>
            </a:r>
            <a:r>
              <a:t>rganization)</a:t>
            </a:r>
          </a:p>
          <a:p>
            <a:pPr lvl="0">
              <a:defRPr sz="1800"/>
            </a:pPr>
            <a:r>
              <a:rPr sz="2800"/>
              <a:t>Technische Universität Dortmund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&gt;32.000 Studierende</a:t>
            </a:r>
            <a:endParaRPr sz="2000"/>
          </a:p>
          <a:p>
            <a:pPr lvl="0">
              <a:defRPr sz="1800"/>
            </a:pPr>
            <a:r>
              <a:rPr sz="2800"/>
              <a:t>Karlsruher Institut für Technologie (KIT)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&gt;24.000 Studierende</a:t>
            </a:r>
            <a:endParaRPr sz="2000"/>
          </a:p>
          <a:p>
            <a:pPr lvl="0">
              <a:defRPr sz="1800"/>
            </a:pPr>
            <a:r>
              <a:rPr sz="2800"/>
              <a:t>Universität Ulm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&gt;10.000 Studierende</a:t>
            </a:r>
          </a:p>
        </p:txBody>
      </p:sp>
      <p:sp>
        <p:nvSpPr>
          <p:cNvPr id="388" name="Shape 38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89" name="Shape 389"/>
          <p:cNvSpPr/>
          <p:nvPr/>
        </p:nvSpPr>
        <p:spPr>
          <a:xfrm>
            <a:off x="1007604" y="6141509"/>
            <a:ext cx="7128792" cy="366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0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808080"/>
                </a:solidFill>
              </a:rPr>
              <a:t>Quellen: http://www.uni-muenster.de/profil/index.shtml, Bode 2010 (S. 47), http://www.tu-dortmund.de/ uni/Uni/Profil/index.html, http://www.kit.edu/kit/daten.php, http://www.uni-ulm.de/universitaet.html</a:t>
            </a:r>
          </a:p>
        </p:txBody>
      </p:sp>
      <p:sp>
        <p:nvSpPr>
          <p:cNvPr id="390" name="Shape 390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393" name="Shape 39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Integration</a:t>
            </a:r>
          </a:p>
        </p:txBody>
      </p:sp>
      <p:sp>
        <p:nvSpPr>
          <p:cNvPr id="394" name="Shape 394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Münster: IKM-Service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b="1" sz="2400"/>
              <a:t>I</a:t>
            </a:r>
            <a:r>
              <a:rPr sz="2400"/>
              <a:t>nformation-</a:t>
            </a:r>
            <a:r>
              <a:rPr b="1" sz="2400"/>
              <a:t>K</a:t>
            </a:r>
            <a:r>
              <a:rPr sz="2400"/>
              <a:t>ommunikation-</a:t>
            </a:r>
            <a:r>
              <a:rPr b="1" sz="2400"/>
              <a:t>M</a:t>
            </a:r>
            <a:r>
              <a:rPr sz="2400"/>
              <a:t>edien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Universitätsverwaltung (UniV)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Universitäts- und Landesbibliothek Münster (ULB)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Zentrum für Informationsverarbeitung (ZIV)</a:t>
            </a:r>
            <a:endParaRPr sz="2000"/>
          </a:p>
          <a:p>
            <a:pPr lvl="0">
              <a:defRPr sz="1800"/>
            </a:pPr>
            <a:r>
              <a:rPr sz="2800"/>
              <a:t>Dortmund: ITMC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b="1" sz="2400"/>
              <a:t>IT</a:t>
            </a:r>
            <a:r>
              <a:rPr sz="2400"/>
              <a:t> &amp; </a:t>
            </a:r>
            <a:r>
              <a:rPr b="1" sz="2400"/>
              <a:t>M</a:t>
            </a:r>
            <a:r>
              <a:rPr sz="2400"/>
              <a:t>edien </a:t>
            </a:r>
            <a:r>
              <a:rPr b="1" sz="2400"/>
              <a:t>C</a:t>
            </a:r>
            <a:r>
              <a:rPr sz="2400"/>
              <a:t>entrum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Hochschulrechenzentrum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Medienzentrum</a:t>
            </a:r>
          </a:p>
        </p:txBody>
      </p:sp>
      <p:sp>
        <p:nvSpPr>
          <p:cNvPr id="395" name="Shape 39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96" name="Shape 396"/>
          <p:cNvSpPr/>
          <p:nvPr/>
        </p:nvSpPr>
        <p:spPr>
          <a:xfrm>
            <a:off x="1151620" y="6112425"/>
            <a:ext cx="6840760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808080"/>
                </a:solidFill>
              </a:rPr>
              <a:t>Quellen: http://www.uni-muenster.de/Rektorat/ikm/index.html, http://www.itmc.uni-dortmund.de/beritmc/ueber-itmc.html</a:t>
            </a:r>
          </a:p>
        </p:txBody>
      </p:sp>
      <p:sp>
        <p:nvSpPr>
          <p:cNvPr id="397" name="Shape 397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400" name="Shape 40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Integration</a:t>
            </a:r>
          </a:p>
        </p:txBody>
      </p:sp>
      <p:sp>
        <p:nvSpPr>
          <p:cNvPr id="401" name="Shape 40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Karlsruhe: MICK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b="1" sz="2400"/>
              <a:t>M</a:t>
            </a:r>
            <a:r>
              <a:rPr sz="2400"/>
              <a:t>edien- und </a:t>
            </a:r>
            <a:r>
              <a:rPr b="1" sz="2400"/>
              <a:t>I</a:t>
            </a:r>
            <a:r>
              <a:rPr sz="2400"/>
              <a:t>V-Service-</a:t>
            </a:r>
            <a:r>
              <a:rPr b="1" sz="2400"/>
              <a:t>C</a:t>
            </a:r>
            <a:r>
              <a:rPr sz="2400"/>
              <a:t>entrum </a:t>
            </a:r>
            <a:r>
              <a:rPr b="1" sz="2400"/>
              <a:t>K</a:t>
            </a:r>
            <a:r>
              <a:rPr sz="2400"/>
              <a:t>arlsruhe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Rechenzentrum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Universitätsbibliothek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Medieneinrichtungen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Verwaltung</a:t>
            </a:r>
            <a:endParaRPr sz="2000"/>
          </a:p>
          <a:p>
            <a:pPr lvl="0">
              <a:defRPr sz="1800"/>
            </a:pPr>
            <a:r>
              <a:rPr sz="2800"/>
              <a:t>Ulm: kiz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b="1" sz="2400"/>
              <a:t>K</a:t>
            </a:r>
            <a:r>
              <a:rPr sz="2400"/>
              <a:t>ommunikations- und </a:t>
            </a:r>
            <a:r>
              <a:rPr b="1" sz="2400"/>
              <a:t>I</a:t>
            </a:r>
            <a:r>
              <a:rPr sz="2400"/>
              <a:t>nformations</a:t>
            </a:r>
            <a:r>
              <a:rPr b="1" sz="2400"/>
              <a:t>z</a:t>
            </a:r>
            <a:r>
              <a:rPr sz="2400"/>
              <a:t>entrum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Bibliothek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Informationstechnik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Medien</a:t>
            </a:r>
          </a:p>
        </p:txBody>
      </p:sp>
      <p:sp>
        <p:nvSpPr>
          <p:cNvPr id="402" name="Shape 40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03" name="Shape 403"/>
          <p:cNvSpPr/>
          <p:nvPr/>
        </p:nvSpPr>
        <p:spPr>
          <a:xfrm>
            <a:off x="1331639" y="6100310"/>
            <a:ext cx="6840761" cy="391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/>
            <a:r>
              <a:rPr sz="1100">
                <a:solidFill>
                  <a:srgbClr val="808080"/>
                </a:solidFill>
              </a:rPr>
              <a:t>Quellen: </a:t>
            </a:r>
            <a:r>
              <a:rPr sz="1100" u="sng">
                <a:solidFill>
                  <a:srgbClr val="8E58B6"/>
                </a:solidFill>
                <a:uFill>
                  <a:solidFill>
                    <a:srgbClr val="8E58B6"/>
                  </a:solidFill>
                </a:uFill>
                <a:hlinkClick r:id="rId2" invalidUrl="" action="" tgtFrame="" tooltip="" history="1" highlightClick="0" endSnd="0"/>
              </a:rPr>
              <a:t>https://kim.cio.kit.edu/downloads/KIM_UniKaTH061.pdf</a:t>
            </a:r>
            <a:r>
              <a:rPr sz="1100">
                <a:solidFill>
                  <a:srgbClr val="808080"/>
                </a:solidFill>
              </a:rPr>
              <a:t>,</a:t>
            </a:r>
            <a:endParaRPr sz="1100">
              <a:solidFill>
                <a:srgbClr val="808080"/>
              </a:solidFill>
            </a:endParaRPr>
          </a:p>
          <a:p>
            <a:pPr lvl="0" algn="ctr"/>
            <a:r>
              <a:rPr sz="1100" u="sng">
                <a:solidFill>
                  <a:srgbClr val="8E58B6"/>
                </a:solidFill>
                <a:uFill>
                  <a:solidFill>
                    <a:srgbClr val="8E58B6"/>
                  </a:solidFill>
                </a:uFill>
                <a:hlinkClick r:id="rId3" invalidUrl="" action="" tgtFrame="" tooltip="" history="1" highlightClick="0" endSnd="0"/>
              </a:rPr>
              <a:t>https://www.uni-ulm.de/einrichtungen/kiz/wir-ueber-uns.html</a:t>
            </a:r>
          </a:p>
        </p:txBody>
      </p:sp>
      <p:sp>
        <p:nvSpPr>
          <p:cNvPr id="404" name="Shape 404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154" name="Shape 15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Struktur der Arbeit II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xfrm>
            <a:off x="457200" y="1620742"/>
            <a:ext cx="8229600" cy="44973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Vorstellung Soll-Konzept an der HS Emden/Leer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Change-Management und Migrationsplan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Kosten und Zeit</a:t>
            </a:r>
          </a:p>
        </p:txBody>
      </p:sp>
      <p:sp>
        <p:nvSpPr>
          <p:cNvPr id="156" name="Shape 15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407" name="Shape 40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Standardisierung/SOA</a:t>
            </a:r>
          </a:p>
        </p:txBody>
      </p:sp>
      <p:sp>
        <p:nvSpPr>
          <p:cNvPr id="408" name="Shape 408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Münster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Serviceorientierte Architektur auf Basis von Web-Services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Standardisierung der Infrastruktur durch Virtualisierung</a:t>
            </a:r>
            <a:endParaRPr sz="2000"/>
          </a:p>
          <a:p>
            <a:pPr lvl="0">
              <a:defRPr sz="1800"/>
            </a:pPr>
            <a:r>
              <a:rPr sz="2800"/>
              <a:t>Karlsruhe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iSOA: integrierte Serviceorientierte Architektur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auf Basis von Webservices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Ziel: Heterogene IT-Landschaft zu homogenem Ganzen zusammenfügen</a:t>
            </a:r>
          </a:p>
        </p:txBody>
      </p:sp>
      <p:sp>
        <p:nvSpPr>
          <p:cNvPr id="409" name="Shape 40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10" name="Shape 410"/>
          <p:cNvSpPr/>
          <p:nvPr/>
        </p:nvSpPr>
        <p:spPr>
          <a:xfrm>
            <a:off x="1331639" y="6212295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Quellen: Bode 2010 (S. 51-52), http://kim.cio.kit.edu/164.php</a:t>
            </a:r>
          </a:p>
        </p:txBody>
      </p:sp>
      <p:sp>
        <p:nvSpPr>
          <p:cNvPr id="411" name="Shape 411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414" name="Shape 41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Serviceorientierung/Nutzerorientierung</a:t>
            </a:r>
          </a:p>
        </p:txBody>
      </p:sp>
      <p:sp>
        <p:nvSpPr>
          <p:cNvPr id="415" name="Shape 415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1800"/>
            </a:pPr>
            <a:r>
              <a:rPr sz="2800"/>
              <a:t>Münster</a:t>
            </a:r>
            <a:endParaRPr sz="28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“</a:t>
            </a:r>
            <a:r>
              <a:rPr sz="2000"/>
              <a:t>von Beginn an konsequente Ausrichtung der Dienstleistungen </a:t>
            </a:r>
            <a:br>
              <a:rPr sz="2000"/>
            </a:br>
            <a:r>
              <a:rPr sz="2000"/>
              <a:t>am Bedarf der Nutzer“</a:t>
            </a:r>
            <a:endParaRPr sz="20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“Nutzerorientierung” erstes Ziel von Projekt MIRO</a:t>
            </a:r>
            <a:endParaRPr sz="20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Dortmund</a:t>
            </a:r>
            <a:endParaRPr sz="28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Umfangreicher Dienstleistungskatalog</a:t>
            </a:r>
            <a:endParaRPr sz="20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Service Level Agreement</a:t>
            </a:r>
            <a:endParaRPr sz="20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Service Desk als zentrale Anlaufstelle</a:t>
            </a:r>
            <a:endParaRPr sz="20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ITMC-Beirat wurde eingerichtet “Um die Nutzerorientierung zu gewährleisten“</a:t>
            </a:r>
            <a:endParaRPr sz="20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Karlsruhe</a:t>
            </a:r>
            <a:endParaRPr sz="28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Service Level Agreement</a:t>
            </a:r>
          </a:p>
        </p:txBody>
      </p:sp>
      <p:sp>
        <p:nvSpPr>
          <p:cNvPr id="416" name="Shape 41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17" name="Shape 417"/>
          <p:cNvSpPr/>
          <p:nvPr/>
        </p:nvSpPr>
        <p:spPr>
          <a:xfrm>
            <a:off x="1331639" y="6157622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Quellen: Bode 2010 (S. 51-52),  http://www.itmc.uni-dortmund.de, http://kim.cio.kit.edu/516.php</a:t>
            </a:r>
          </a:p>
        </p:txBody>
      </p:sp>
      <p:sp>
        <p:nvSpPr>
          <p:cNvPr id="418" name="Shape 418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421" name="Shape 42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CIO-Konzept</a:t>
            </a:r>
          </a:p>
        </p:txBody>
      </p:sp>
      <p:sp>
        <p:nvSpPr>
          <p:cNvPr id="422" name="Shape 422"/>
          <p:cNvSpPr/>
          <p:nvPr>
            <p:ph type="body" idx="1"/>
          </p:nvPr>
        </p:nvSpPr>
        <p:spPr>
          <a:xfrm>
            <a:off x="457200" y="1620742"/>
            <a:ext cx="8229600" cy="44973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Münster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CIO-Funktion: IV-Lenkungsausschuss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direkt dem Rektorat zugeordnet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IKM-Lenkungsausschuss</a:t>
            </a:r>
            <a:endParaRPr sz="2000"/>
          </a:p>
          <a:p>
            <a:pPr lvl="0">
              <a:defRPr sz="1800"/>
            </a:pPr>
            <a:r>
              <a:rPr sz="2800"/>
              <a:t>Dortmund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CIO: Leiter des ITMC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ITMC-Beirat</a:t>
            </a:r>
            <a:endParaRPr sz="2000"/>
          </a:p>
          <a:p>
            <a:pPr lvl="0">
              <a:defRPr sz="1800"/>
            </a:pPr>
            <a:r>
              <a:rPr sz="2800"/>
              <a:t>Karlsruhe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CIO: Vorsitzender des AIV</a:t>
            </a:r>
            <a:br>
              <a:rPr sz="2000"/>
            </a:br>
            <a:r>
              <a:rPr sz="2000"/>
              <a:t>(</a:t>
            </a:r>
            <a:r>
              <a:rPr b="1" sz="2000"/>
              <a:t>A</a:t>
            </a:r>
            <a:r>
              <a:rPr sz="2000"/>
              <a:t>usschuss für </a:t>
            </a:r>
            <a:r>
              <a:rPr b="1" sz="2000"/>
              <a:t>I</a:t>
            </a:r>
            <a:r>
              <a:rPr sz="2000"/>
              <a:t>nformationsversorgung und </a:t>
            </a:r>
            <a:r>
              <a:rPr b="1" sz="2000"/>
              <a:t>V</a:t>
            </a:r>
            <a:r>
              <a:rPr sz="2000"/>
              <a:t>erarbeitung)</a:t>
            </a:r>
          </a:p>
        </p:txBody>
      </p:sp>
      <p:sp>
        <p:nvSpPr>
          <p:cNvPr id="423" name="Shape 42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24" name="Shape 424"/>
          <p:cNvSpPr/>
          <p:nvPr/>
        </p:nvSpPr>
        <p:spPr>
          <a:xfrm>
            <a:off x="1325289" y="6108329"/>
            <a:ext cx="6840761" cy="391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1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808080"/>
                </a:solidFill>
              </a:rPr>
              <a:t>Quellen: Bode 2010 (S. 59-60), http://www.itmc.uni-dortmund.de/beritmc/ueber-itmc/beirat-des-itmc.html, http://www.kit.edu/cio/index.php</a:t>
            </a:r>
          </a:p>
        </p:txBody>
      </p:sp>
      <p:sp>
        <p:nvSpPr>
          <p:cNvPr id="425" name="Shape 425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28" name="Shape 428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Ist-Situation der Hochschule Emden/Leer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1600">
                <a:solidFill>
                  <a:srgbClr val="4E75A3"/>
                </a:solidFill>
              </a:rPr>
              <a:t>hinsichtlich wichtiger Dimensionen</a:t>
            </a:r>
          </a:p>
        </p:txBody>
      </p:sp>
      <p:sp>
        <p:nvSpPr>
          <p:cNvPr id="429" name="Shape 429"/>
          <p:cNvSpPr/>
          <p:nvPr>
            <p:ph type="body" idx="1"/>
          </p:nvPr>
        </p:nvSpPr>
        <p:spPr>
          <a:xfrm>
            <a:off x="683567" y="4928468"/>
            <a:ext cx="7776866" cy="1440161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500"/>
              </a:spcBef>
              <a:defRPr sz="24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30" name="Shape 43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31" name="Shape 431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34" name="Shape 43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Experteninterview</a:t>
            </a:r>
          </a:p>
        </p:txBody>
      </p:sp>
      <p:sp>
        <p:nvSpPr>
          <p:cNvPr id="435" name="Shape 435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Qualitative Datenerhebung durch </a:t>
            </a:r>
            <a:r>
              <a:rPr b="1" sz="2800"/>
              <a:t>SPSS</a:t>
            </a:r>
            <a:r>
              <a:rPr sz="2800"/>
              <a:t>-Prinzip nach Helfferich</a:t>
            </a:r>
            <a:endParaRPr sz="2800"/>
          </a:p>
          <a:p>
            <a:pPr lvl="0" marL="0" indent="0">
              <a:buSzTx/>
              <a:buNone/>
              <a:defRPr sz="1800"/>
            </a:pPr>
            <a:endParaRPr sz="2800"/>
          </a:p>
          <a:p>
            <a:pPr lvl="0" marL="0" indent="0">
              <a:buSzTx/>
              <a:buNone/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Durchführung Experteninterview mit Herrn Günter Müller (Leiter HRZ Emden/Leer)</a:t>
            </a:r>
          </a:p>
        </p:txBody>
      </p:sp>
      <p:sp>
        <p:nvSpPr>
          <p:cNvPr id="436" name="Shape 43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pSp>
        <p:nvGrpSpPr>
          <p:cNvPr id="452" name="Group 452"/>
          <p:cNvGrpSpPr/>
          <p:nvPr/>
        </p:nvGrpSpPr>
        <p:grpSpPr>
          <a:xfrm>
            <a:off x="899591" y="2988356"/>
            <a:ext cx="7272810" cy="1025303"/>
            <a:chOff x="0" y="0"/>
            <a:chExt cx="7272808" cy="1025301"/>
          </a:xfrm>
        </p:grpSpPr>
        <p:grpSp>
          <p:nvGrpSpPr>
            <p:cNvPr id="439" name="Group 439"/>
            <p:cNvGrpSpPr/>
            <p:nvPr/>
          </p:nvGrpSpPr>
          <p:grpSpPr>
            <a:xfrm>
              <a:off x="0" y="0"/>
              <a:ext cx="1367070" cy="1025302"/>
              <a:chOff x="0" y="0"/>
              <a:chExt cx="1367069" cy="1025301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0" y="0"/>
                <a:ext cx="1367070" cy="1025302"/>
              </a:xfrm>
              <a:prstGeom prst="roundRect">
                <a:avLst>
                  <a:gd name="adj" fmla="val 7500"/>
                </a:avLst>
              </a:prstGeom>
              <a:solidFill>
                <a:srgbClr val="9C85C0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14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22499" y="349635"/>
                <a:ext cx="1322071" cy="326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1614">
                    <a:solidFill>
                      <a:srgbClr val="FFFFFF"/>
                    </a:solidFill>
                  </a:rPr>
                  <a:t>S</a:t>
                </a:r>
                <a:r>
                  <a:rPr sz="1614">
                    <a:solidFill>
                      <a:srgbClr val="FFFFFF"/>
                    </a:solidFill>
                  </a:rPr>
                  <a:t>ammeln</a:t>
                </a:r>
              </a:p>
            </p:txBody>
          </p:sp>
        </p:grpSp>
        <p:sp>
          <p:nvSpPr>
            <p:cNvPr id="440" name="Shape 440"/>
            <p:cNvSpPr/>
            <p:nvPr/>
          </p:nvSpPr>
          <p:spPr>
            <a:xfrm>
              <a:off x="1517446" y="362273"/>
              <a:ext cx="300757" cy="30075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9C85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grpSp>
          <p:nvGrpSpPr>
            <p:cNvPr id="443" name="Group 443"/>
            <p:cNvGrpSpPr/>
            <p:nvPr/>
          </p:nvGrpSpPr>
          <p:grpSpPr>
            <a:xfrm>
              <a:off x="1968579" y="0"/>
              <a:ext cx="1367071" cy="1025302"/>
              <a:chOff x="0" y="0"/>
              <a:chExt cx="1367069" cy="1025301"/>
            </a:xfrm>
          </p:grpSpPr>
          <p:sp>
            <p:nvSpPr>
              <p:cNvPr id="441" name="Shape 441"/>
              <p:cNvSpPr/>
              <p:nvPr/>
            </p:nvSpPr>
            <p:spPr>
              <a:xfrm>
                <a:off x="0" y="0"/>
                <a:ext cx="1367070" cy="1025302"/>
              </a:xfrm>
              <a:prstGeom prst="roundRect">
                <a:avLst>
                  <a:gd name="adj" fmla="val 7500"/>
                </a:avLst>
              </a:prstGeom>
              <a:solidFill>
                <a:srgbClr val="726DA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14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22499" y="349635"/>
                <a:ext cx="1322071" cy="326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1614">
                    <a:solidFill>
                      <a:srgbClr val="FFFFFF"/>
                    </a:solidFill>
                  </a:rPr>
                  <a:t>P</a:t>
                </a:r>
                <a:r>
                  <a:rPr sz="1614">
                    <a:solidFill>
                      <a:srgbClr val="FFFFFF"/>
                    </a:solidFill>
                  </a:rPr>
                  <a:t>rüfen</a:t>
                </a:r>
              </a:p>
            </p:txBody>
          </p:sp>
        </p:grpSp>
        <p:sp>
          <p:nvSpPr>
            <p:cNvPr id="444" name="Shape 444"/>
            <p:cNvSpPr/>
            <p:nvPr/>
          </p:nvSpPr>
          <p:spPr>
            <a:xfrm>
              <a:off x="3486026" y="362273"/>
              <a:ext cx="300756" cy="30075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6C6DA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grpSp>
          <p:nvGrpSpPr>
            <p:cNvPr id="447" name="Group 447"/>
            <p:cNvGrpSpPr/>
            <p:nvPr/>
          </p:nvGrpSpPr>
          <p:grpSpPr>
            <a:xfrm>
              <a:off x="3937159" y="0"/>
              <a:ext cx="1367070" cy="1025302"/>
              <a:chOff x="0" y="0"/>
              <a:chExt cx="1367069" cy="1025301"/>
            </a:xfrm>
          </p:grpSpPr>
          <p:sp>
            <p:nvSpPr>
              <p:cNvPr id="445" name="Shape 445"/>
              <p:cNvSpPr/>
              <p:nvPr/>
            </p:nvSpPr>
            <p:spPr>
              <a:xfrm>
                <a:off x="0" y="0"/>
                <a:ext cx="1367070" cy="1025302"/>
              </a:xfrm>
              <a:prstGeom prst="roundRect">
                <a:avLst>
                  <a:gd name="adj" fmla="val 7500"/>
                </a:avLst>
              </a:prstGeom>
              <a:solidFill>
                <a:srgbClr val="6B74A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14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6" name="Shape 446"/>
              <p:cNvSpPr/>
              <p:nvPr/>
            </p:nvSpPr>
            <p:spPr>
              <a:xfrm>
                <a:off x="22499" y="349635"/>
                <a:ext cx="1322071" cy="326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1614">
                    <a:solidFill>
                      <a:srgbClr val="FFFFFF"/>
                    </a:solidFill>
                  </a:rPr>
                  <a:t>S</a:t>
                </a:r>
                <a:r>
                  <a:rPr sz="1614">
                    <a:solidFill>
                      <a:srgbClr val="FFFFFF"/>
                    </a:solidFill>
                  </a:rPr>
                  <a:t>elektieren</a:t>
                </a:r>
              </a:p>
            </p:txBody>
          </p:sp>
        </p:grpSp>
        <p:sp>
          <p:nvSpPr>
            <p:cNvPr id="448" name="Shape 448"/>
            <p:cNvSpPr/>
            <p:nvPr/>
          </p:nvSpPr>
          <p:spPr>
            <a:xfrm>
              <a:off x="5454606" y="362273"/>
              <a:ext cx="300756" cy="30075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809E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grpSp>
          <p:nvGrpSpPr>
            <p:cNvPr id="451" name="Group 451"/>
            <p:cNvGrpSpPr/>
            <p:nvPr/>
          </p:nvGrpSpPr>
          <p:grpSpPr>
            <a:xfrm>
              <a:off x="5905739" y="0"/>
              <a:ext cx="1367070" cy="1025302"/>
              <a:chOff x="0" y="0"/>
              <a:chExt cx="1367069" cy="1025301"/>
            </a:xfrm>
          </p:grpSpPr>
          <p:sp>
            <p:nvSpPr>
              <p:cNvPr id="449" name="Shape 449"/>
              <p:cNvSpPr/>
              <p:nvPr/>
            </p:nvSpPr>
            <p:spPr>
              <a:xfrm>
                <a:off x="0" y="0"/>
                <a:ext cx="1367070" cy="1025302"/>
              </a:xfrm>
              <a:prstGeom prst="roundRect">
                <a:avLst>
                  <a:gd name="adj" fmla="val 7500"/>
                </a:avLst>
              </a:prstGeom>
              <a:solidFill>
                <a:srgbClr val="809EC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14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22499" y="349635"/>
                <a:ext cx="1322071" cy="326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1614">
                    <a:solidFill>
                      <a:srgbClr val="FFFFFF"/>
                    </a:solidFill>
                  </a:rPr>
                  <a:t>S</a:t>
                </a:r>
                <a:r>
                  <a:rPr sz="1614">
                    <a:solidFill>
                      <a:srgbClr val="FFFFFF"/>
                    </a:solidFill>
                  </a:rPr>
                  <a:t>ubsumieren</a:t>
                </a:r>
              </a:p>
            </p:txBody>
          </p:sp>
        </p:grpSp>
      </p:grpSp>
      <p:sp>
        <p:nvSpPr>
          <p:cNvPr id="453" name="Shape 45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56" name="Shape 45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Vom Experteninterview zur IST-Analyse</a:t>
            </a:r>
          </a:p>
        </p:txBody>
      </p:sp>
      <p:sp>
        <p:nvSpPr>
          <p:cNvPr id="457" name="Shape 45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8" name="Shape 45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59" name="Shape 459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460" name="Experteninterview_IST-Analys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492" y="1702993"/>
            <a:ext cx="6203016" cy="4348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63" name="Shape 46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Zuständigkeiten an der Hochschule Emden/Leer</a:t>
            </a:r>
          </a:p>
        </p:txBody>
      </p:sp>
      <p:sp>
        <p:nvSpPr>
          <p:cNvPr id="464" name="Shape 464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Zentralisierung vieler Bereiche</a:t>
            </a:r>
            <a:endParaRPr sz="20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Dezentralisierung durch Kooperationsverbund</a:t>
            </a:r>
            <a:endParaRPr sz="20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Einsatz von Arbeitsgruppen (ZDF, WEB, Moodle)</a:t>
            </a:r>
            <a:endParaRPr sz="20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Sonderlösungen nur für spezielle Anwendungen</a:t>
            </a:r>
          </a:p>
        </p:txBody>
      </p:sp>
      <p:sp>
        <p:nvSpPr>
          <p:cNvPr id="465" name="Shape 46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66" name="Shape 46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467" name="Zuständigkeiten_H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9356" y="3059257"/>
            <a:ext cx="5385328" cy="3383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70" name="Shape 47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Repräsentation von Informationen</a:t>
            </a:r>
          </a:p>
        </p:txBody>
      </p:sp>
      <p:sp>
        <p:nvSpPr>
          <p:cNvPr id="471" name="Shape 47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Instanz zur internen und externen Kommunikation</a:t>
            </a:r>
            <a:endParaRPr sz="2800"/>
          </a:p>
          <a:p>
            <a:pPr lvl="0">
              <a:defRPr sz="1800"/>
            </a:pPr>
            <a:r>
              <a:rPr sz="2800"/>
              <a:t>Feste CD-Reglung durch Präsidialbüro (Marketing)</a:t>
            </a:r>
            <a:endParaRPr sz="2800"/>
          </a:p>
          <a:p>
            <a:pPr lvl="0">
              <a:defRPr sz="1800"/>
            </a:pPr>
            <a:r>
              <a:rPr sz="2800"/>
              <a:t>Studentengewinnung</a:t>
            </a:r>
            <a:endParaRPr sz="2800"/>
          </a:p>
          <a:p>
            <a:pPr lvl="0">
              <a:defRPr sz="1800"/>
            </a:pPr>
            <a:r>
              <a:rPr sz="2800"/>
              <a:t>Handling von Bewerberdaten</a:t>
            </a:r>
          </a:p>
        </p:txBody>
      </p:sp>
      <p:sp>
        <p:nvSpPr>
          <p:cNvPr id="472" name="Shape 47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73" name="Shape 47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76" name="Shape 47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Kooperationssituation</a:t>
            </a:r>
          </a:p>
        </p:txBody>
      </p:sp>
      <p:sp>
        <p:nvSpPr>
          <p:cNvPr id="477" name="Shape 47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regionaler Bezug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Jade-Hochschulverbund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LBS (Lokales Bibliothekssystem </a:t>
            </a:r>
            <a:endParaRPr sz="2000"/>
          </a:p>
          <a:p>
            <a:pPr lvl="5" marL="0" indent="1143000">
              <a:spcBef>
                <a:spcPts val="400"/>
              </a:spcBef>
              <a:buSzTx/>
              <a:buFontTx/>
              <a:buNone/>
              <a:defRPr sz="1800"/>
            </a:pPr>
            <a:r>
              <a:rPr sz="2000"/>
              <a:t>Ostfriesland/Wilhelmshaven)</a:t>
            </a:r>
            <a:endParaRPr sz="20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Universität Vechta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gemeinsames Promotionskolleg</a:t>
            </a:r>
            <a:endParaRPr sz="2000"/>
          </a:p>
          <a:p>
            <a:pPr lvl="1" marL="0" indent="514350">
              <a:spcBef>
                <a:spcPts val="500"/>
              </a:spcBef>
              <a:buSzTx/>
              <a:buNone/>
              <a:defRPr sz="1800"/>
            </a:pP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Hochschule Osnabrück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wird ausgebaut</a:t>
            </a:r>
          </a:p>
        </p:txBody>
      </p:sp>
      <p:sp>
        <p:nvSpPr>
          <p:cNvPr id="478" name="Shape 47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479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8229" y="2221305"/>
            <a:ext cx="1766583" cy="927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7660" y="3619499"/>
            <a:ext cx="1367722" cy="936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01199" y="5026780"/>
            <a:ext cx="1680643" cy="95538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hape 482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85" name="Shape 48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Kooperationssituation</a:t>
            </a:r>
          </a:p>
        </p:txBody>
      </p:sp>
      <p:sp>
        <p:nvSpPr>
          <p:cNvPr id="486" name="Shape 486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interner Bezug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RZ-Leiter Mitglied in Arbeitskreis LANIT/HRZ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Austausch über IT-Infrastrukturthemen </a:t>
            </a:r>
            <a:endParaRPr sz="20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ZKI (Zentren für Kommunikationsverarbeitung in Lehre und Forschung e.V.)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Meinungs- und Erfahrungsaustausch zw. ZKI-Rechenzentren</a:t>
            </a:r>
            <a:endParaRPr sz="20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DFN-Verein (Deutsches Forschungsnetz)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DFN-Dienste</a:t>
            </a:r>
            <a:endParaRPr sz="2000"/>
          </a:p>
          <a:p>
            <a:pPr lvl="3" marL="1600200" indent="-228600">
              <a:spcBef>
                <a:spcPts val="400"/>
              </a:spcBef>
              <a:defRPr sz="1800"/>
            </a:pPr>
            <a:r>
              <a:t>DFNRoaming/eduroam</a:t>
            </a:r>
          </a:p>
          <a:p>
            <a:pPr lvl="3" marL="1600200" indent="-228600">
              <a:spcBef>
                <a:spcPts val="400"/>
              </a:spcBef>
              <a:defRPr sz="1800"/>
            </a:pPr>
            <a:r>
              <a:t>GigaMove</a:t>
            </a:r>
          </a:p>
          <a:p>
            <a:pPr lvl="3" marL="1600200" indent="-228600">
              <a:spcBef>
                <a:spcPts val="400"/>
              </a:spcBef>
              <a:defRPr sz="1800"/>
            </a:pPr>
            <a:r>
              <a:t>DFNVC</a:t>
            </a:r>
          </a:p>
        </p:txBody>
      </p:sp>
      <p:sp>
        <p:nvSpPr>
          <p:cNvPr id="487" name="Shape 48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88" name="Shape 488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lvl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Grundlegende Aufgaben und Organisation des Informationsmanagements und Besonderheiten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von Hochschulen</a:t>
            </a:r>
          </a:p>
        </p:txBody>
      </p:sp>
      <p:sp>
        <p:nvSpPr>
          <p:cNvPr id="160" name="Shape 160"/>
          <p:cNvSpPr/>
          <p:nvPr>
            <p:ph type="body" idx="1"/>
          </p:nvPr>
        </p:nvSpPr>
        <p:spPr>
          <a:xfrm>
            <a:off x="684212" y="4940300"/>
            <a:ext cx="8243888" cy="1439863"/>
          </a:xfrm>
          <a:prstGeom prst="rect">
            <a:avLst/>
          </a:prstGeom>
        </p:spPr>
        <p:txBody>
          <a:bodyPr lIns="44999" tIns="44999" rIns="44999" bIns="44999">
            <a:normAutofit fontScale="100000" lnSpcReduction="0"/>
          </a:bodyPr>
          <a:lstStyle/>
          <a:p>
            <a:pPr lvl="0" marL="0" indent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800"/>
            </a:pPr>
            <a:r>
              <a:rPr sz="2600">
                <a:solidFill>
                  <a:srgbClr val="888888"/>
                </a:solidFill>
              </a:rPr>
              <a:t>Alina Düßmann, Boris Heiliger, </a:t>
            </a:r>
            <a:endParaRPr sz="2600">
              <a:solidFill>
                <a:srgbClr val="888888"/>
              </a:solidFill>
            </a:endParaRPr>
          </a:p>
          <a:p>
            <a:pPr lvl="0" marL="0" indent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800"/>
            </a:pPr>
            <a:r>
              <a:rPr sz="2600">
                <a:solidFill>
                  <a:srgbClr val="888888"/>
                </a:solidFill>
              </a:rPr>
              <a:t>Miriam Börger</a:t>
            </a:r>
          </a:p>
        </p:txBody>
      </p:sp>
      <p:sp>
        <p:nvSpPr>
          <p:cNvPr id="161" name="Shape 161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62" name="Shape 16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xfrm>
            <a:off x="81470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tabLst>
                <a:tab pos="7239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91" name="Shape 491"/>
          <p:cNvSpPr/>
          <p:nvPr>
            <p:ph type="body" idx="1"/>
          </p:nvPr>
        </p:nvSpPr>
        <p:spPr>
          <a:xfrm>
            <a:off x="467543" y="1567504"/>
            <a:ext cx="8229601" cy="44973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 den Fachbereichen</a:t>
            </a:r>
          </a:p>
        </p:txBody>
      </p:sp>
      <p:sp>
        <p:nvSpPr>
          <p:cNvPr id="492" name="Shape 49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Wissensmanagement</a:t>
            </a:r>
          </a:p>
        </p:txBody>
      </p:sp>
      <p:sp>
        <p:nvSpPr>
          <p:cNvPr id="493" name="Shape 49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pSp>
        <p:nvGrpSpPr>
          <p:cNvPr id="496" name="Group 496"/>
          <p:cNvGrpSpPr/>
          <p:nvPr/>
        </p:nvGrpSpPr>
        <p:grpSpPr>
          <a:xfrm>
            <a:off x="3707903" y="3553004"/>
            <a:ext cx="851861" cy="851861"/>
            <a:chOff x="0" y="0"/>
            <a:chExt cx="851860" cy="851860"/>
          </a:xfrm>
        </p:grpSpPr>
        <p:sp>
          <p:nvSpPr>
            <p:cNvPr id="494" name="Shape 494"/>
            <p:cNvSpPr/>
            <p:nvPr/>
          </p:nvSpPr>
          <p:spPr>
            <a:xfrm>
              <a:off x="-1" y="-1"/>
              <a:ext cx="851861" cy="85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092A7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495" name="Shape 495"/>
            <p:cNvSpPr/>
            <p:nvPr/>
          </p:nvSpPr>
          <p:spPr>
            <a:xfrm>
              <a:off x="124751" y="350329"/>
              <a:ext cx="602358" cy="151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970" tIns="13970" rIns="13970" bIns="13970" numCol="1" anchor="ctr">
              <a:spAutoFit/>
            </a:bodyPr>
            <a:lstStyle>
              <a:lvl1pPr algn="ctr" defTabSz="488950">
                <a:lnSpc>
                  <a:spcPct val="90000"/>
                </a:lnSpc>
                <a:spcBef>
                  <a:spcPts val="300"/>
                </a:spcBef>
                <a:defRPr sz="9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E-Learning</a:t>
              </a:r>
            </a:p>
          </p:txBody>
        </p:sp>
      </p:grpSp>
      <p:sp>
        <p:nvSpPr>
          <p:cNvPr id="497" name="Shape 497"/>
          <p:cNvSpPr/>
          <p:nvPr/>
        </p:nvSpPr>
        <p:spPr>
          <a:xfrm rot="2318079">
            <a:off x="4579330" y="4048907"/>
            <a:ext cx="532968" cy="855428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8683C1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grpSp>
        <p:nvGrpSpPr>
          <p:cNvPr id="500" name="Group 500"/>
          <p:cNvGrpSpPr/>
          <p:nvPr/>
        </p:nvGrpSpPr>
        <p:grpSpPr>
          <a:xfrm>
            <a:off x="5173491" y="4382292"/>
            <a:ext cx="1224137" cy="1241203"/>
            <a:chOff x="0" y="0"/>
            <a:chExt cx="1224136" cy="1241202"/>
          </a:xfrm>
        </p:grpSpPr>
        <p:sp>
          <p:nvSpPr>
            <p:cNvPr id="498" name="Shape 498"/>
            <p:cNvSpPr/>
            <p:nvPr/>
          </p:nvSpPr>
          <p:spPr>
            <a:xfrm>
              <a:off x="-1" y="-1"/>
              <a:ext cx="1224137" cy="124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683C1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499" name="Shape 499"/>
            <p:cNvSpPr/>
            <p:nvPr/>
          </p:nvSpPr>
          <p:spPr>
            <a:xfrm>
              <a:off x="179270" y="540127"/>
              <a:ext cx="865595" cy="160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Wirtschaft</a:t>
              </a:r>
            </a:p>
          </p:txBody>
        </p:sp>
      </p:grpSp>
      <p:grpSp>
        <p:nvGrpSpPr>
          <p:cNvPr id="503" name="Group 503"/>
          <p:cNvGrpSpPr/>
          <p:nvPr/>
        </p:nvGrpSpPr>
        <p:grpSpPr>
          <a:xfrm>
            <a:off x="1856630" y="4389754"/>
            <a:ext cx="1206511" cy="1283909"/>
            <a:chOff x="0" y="0"/>
            <a:chExt cx="1206509" cy="1283908"/>
          </a:xfrm>
        </p:grpSpPr>
        <p:sp>
          <p:nvSpPr>
            <p:cNvPr id="501" name="Shape 501"/>
            <p:cNvSpPr/>
            <p:nvPr/>
          </p:nvSpPr>
          <p:spPr>
            <a:xfrm>
              <a:off x="0" y="-1"/>
              <a:ext cx="1206510" cy="128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193C2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502" name="Shape 502"/>
            <p:cNvSpPr/>
            <p:nvPr/>
          </p:nvSpPr>
          <p:spPr>
            <a:xfrm>
              <a:off x="176689" y="561481"/>
              <a:ext cx="853132" cy="160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Seefahrt</a:t>
              </a:r>
            </a:p>
          </p:txBody>
        </p:sp>
      </p:grpSp>
      <p:sp>
        <p:nvSpPr>
          <p:cNvPr id="504" name="Shape 504"/>
          <p:cNvSpPr/>
          <p:nvPr/>
        </p:nvSpPr>
        <p:spPr>
          <a:xfrm rot="12600000">
            <a:off x="3171040" y="3067094"/>
            <a:ext cx="536864" cy="861681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809EC2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505" name="Shape 505"/>
          <p:cNvSpPr/>
          <p:nvPr/>
        </p:nvSpPr>
        <p:spPr>
          <a:xfrm rot="19800000">
            <a:off x="4540029" y="3117521"/>
            <a:ext cx="480722" cy="771571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184C0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grpSp>
        <p:nvGrpSpPr>
          <p:cNvPr id="508" name="Group 508"/>
          <p:cNvGrpSpPr/>
          <p:nvPr/>
        </p:nvGrpSpPr>
        <p:grpSpPr>
          <a:xfrm>
            <a:off x="5029572" y="2256733"/>
            <a:ext cx="1224137" cy="1241203"/>
            <a:chOff x="0" y="0"/>
            <a:chExt cx="1224136" cy="1241202"/>
          </a:xfrm>
        </p:grpSpPr>
        <p:sp>
          <p:nvSpPr>
            <p:cNvPr id="506" name="Shape 506"/>
            <p:cNvSpPr/>
            <p:nvPr/>
          </p:nvSpPr>
          <p:spPr>
            <a:xfrm>
              <a:off x="-1" y="-1"/>
              <a:ext cx="1224137" cy="124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683C1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507" name="Shape 507"/>
            <p:cNvSpPr/>
            <p:nvPr/>
          </p:nvSpPr>
          <p:spPr>
            <a:xfrm>
              <a:off x="179270" y="540127"/>
              <a:ext cx="865595" cy="160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Technik</a:t>
              </a:r>
            </a:p>
          </p:txBody>
        </p:sp>
      </p:grpSp>
      <p:grpSp>
        <p:nvGrpSpPr>
          <p:cNvPr id="511" name="Group 511"/>
          <p:cNvGrpSpPr/>
          <p:nvPr/>
        </p:nvGrpSpPr>
        <p:grpSpPr>
          <a:xfrm>
            <a:off x="1864660" y="2276872"/>
            <a:ext cx="1206511" cy="1283909"/>
            <a:chOff x="0" y="0"/>
            <a:chExt cx="1206509" cy="1283908"/>
          </a:xfrm>
        </p:grpSpPr>
        <p:sp>
          <p:nvSpPr>
            <p:cNvPr id="509" name="Shape 509"/>
            <p:cNvSpPr/>
            <p:nvPr/>
          </p:nvSpPr>
          <p:spPr>
            <a:xfrm>
              <a:off x="0" y="-1"/>
              <a:ext cx="1206510" cy="128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193C2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510" name="Shape 510"/>
            <p:cNvSpPr/>
            <p:nvPr/>
          </p:nvSpPr>
          <p:spPr>
            <a:xfrm>
              <a:off x="176689" y="561481"/>
              <a:ext cx="853132" cy="160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Seefahrt</a:t>
              </a:r>
            </a:p>
          </p:txBody>
        </p:sp>
      </p:grpSp>
      <p:sp>
        <p:nvSpPr>
          <p:cNvPr id="512" name="Shape 512"/>
          <p:cNvSpPr/>
          <p:nvPr/>
        </p:nvSpPr>
        <p:spPr>
          <a:xfrm rot="9066116">
            <a:off x="3133847" y="3954579"/>
            <a:ext cx="532968" cy="855428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8683C1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513" name="Shape 51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516" name="Shape 51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Wissensmanagement</a:t>
            </a:r>
          </a:p>
        </p:txBody>
      </p:sp>
      <p:sp>
        <p:nvSpPr>
          <p:cNvPr id="517" name="Shape 51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Ressourcen</a:t>
            </a:r>
          </a:p>
        </p:txBody>
      </p:sp>
      <p:sp>
        <p:nvSpPr>
          <p:cNvPr id="518" name="Shape 51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pSp>
        <p:nvGrpSpPr>
          <p:cNvPr id="521" name="Group 521"/>
          <p:cNvGrpSpPr/>
          <p:nvPr/>
        </p:nvGrpSpPr>
        <p:grpSpPr>
          <a:xfrm>
            <a:off x="899591" y="2276872"/>
            <a:ext cx="1944217" cy="936105"/>
            <a:chOff x="0" y="0"/>
            <a:chExt cx="1944216" cy="936104"/>
          </a:xfrm>
        </p:grpSpPr>
        <p:sp>
          <p:nvSpPr>
            <p:cNvPr id="519" name="Shape 519"/>
            <p:cNvSpPr/>
            <p:nvPr/>
          </p:nvSpPr>
          <p:spPr>
            <a:xfrm>
              <a:off x="-1" y="-1"/>
              <a:ext cx="1944218" cy="936106"/>
            </a:xfrm>
            <a:prstGeom prst="rect">
              <a:avLst/>
            </a:prstGeom>
            <a:solidFill>
              <a:srgbClr val="809EC2"/>
            </a:solidFill>
            <a:ln w="25400" cap="flat">
              <a:solidFill>
                <a:srgbClr val="5D738E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0" name="Shape 520"/>
            <p:cNvSpPr/>
            <p:nvPr/>
          </p:nvSpPr>
          <p:spPr>
            <a:xfrm>
              <a:off x="-1" y="292721"/>
              <a:ext cx="194421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Adobe Connect</a:t>
              </a:r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3491879" y="2262477"/>
            <a:ext cx="1944217" cy="936105"/>
            <a:chOff x="0" y="0"/>
            <a:chExt cx="1944216" cy="936104"/>
          </a:xfrm>
        </p:grpSpPr>
        <p:sp>
          <p:nvSpPr>
            <p:cNvPr id="522" name="Shape 522"/>
            <p:cNvSpPr/>
            <p:nvPr/>
          </p:nvSpPr>
          <p:spPr>
            <a:xfrm>
              <a:off x="-1" y="-1"/>
              <a:ext cx="1944218" cy="936106"/>
            </a:xfrm>
            <a:prstGeom prst="rect">
              <a:avLst/>
            </a:prstGeom>
            <a:solidFill>
              <a:srgbClr val="809EC2"/>
            </a:solidFill>
            <a:ln w="25400" cap="flat">
              <a:solidFill>
                <a:srgbClr val="5D738E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-1" y="292721"/>
              <a:ext cx="194421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Moodle</a:t>
              </a:r>
            </a:p>
          </p:txBody>
        </p:sp>
      </p:grpSp>
      <p:grpSp>
        <p:nvGrpSpPr>
          <p:cNvPr id="527" name="Group 527"/>
          <p:cNvGrpSpPr/>
          <p:nvPr/>
        </p:nvGrpSpPr>
        <p:grpSpPr>
          <a:xfrm>
            <a:off x="6228184" y="2262477"/>
            <a:ext cx="1944217" cy="936105"/>
            <a:chOff x="0" y="0"/>
            <a:chExt cx="1944216" cy="936104"/>
          </a:xfrm>
        </p:grpSpPr>
        <p:sp>
          <p:nvSpPr>
            <p:cNvPr id="525" name="Shape 525"/>
            <p:cNvSpPr/>
            <p:nvPr/>
          </p:nvSpPr>
          <p:spPr>
            <a:xfrm>
              <a:off x="-1" y="-1"/>
              <a:ext cx="1944218" cy="936106"/>
            </a:xfrm>
            <a:prstGeom prst="rect">
              <a:avLst/>
            </a:prstGeom>
            <a:solidFill>
              <a:srgbClr val="809EC2"/>
            </a:solidFill>
            <a:ln w="25400" cap="flat">
              <a:solidFill>
                <a:srgbClr val="5D738E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6" name="Shape 526"/>
            <p:cNvSpPr/>
            <p:nvPr/>
          </p:nvSpPr>
          <p:spPr>
            <a:xfrm>
              <a:off x="-1" y="292721"/>
              <a:ext cx="194421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Datenlaufwerke</a:t>
              </a:r>
            </a:p>
          </p:txBody>
        </p:sp>
      </p:grpSp>
      <p:grpSp>
        <p:nvGrpSpPr>
          <p:cNvPr id="530" name="Group 530"/>
          <p:cNvGrpSpPr/>
          <p:nvPr/>
        </p:nvGrpSpPr>
        <p:grpSpPr>
          <a:xfrm>
            <a:off x="1043608" y="3501008"/>
            <a:ext cx="1656184" cy="432049"/>
            <a:chOff x="0" y="0"/>
            <a:chExt cx="1656183" cy="432047"/>
          </a:xfrm>
        </p:grpSpPr>
        <p:sp>
          <p:nvSpPr>
            <p:cNvPr id="528" name="Shape 528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9" name="Shape 529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Videochats</a:t>
              </a:r>
            </a:p>
          </p:txBody>
        </p:sp>
      </p:grpSp>
      <p:grpSp>
        <p:nvGrpSpPr>
          <p:cNvPr id="533" name="Group 533"/>
          <p:cNvGrpSpPr/>
          <p:nvPr/>
        </p:nvGrpSpPr>
        <p:grpSpPr>
          <a:xfrm>
            <a:off x="3635895" y="4005064"/>
            <a:ext cx="1656185" cy="432049"/>
            <a:chOff x="0" y="0"/>
            <a:chExt cx="1656183" cy="432047"/>
          </a:xfrm>
        </p:grpSpPr>
        <p:sp>
          <p:nvSpPr>
            <p:cNvPr id="531" name="Shape 531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Lernvideos</a:t>
              </a:r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3635895" y="4509120"/>
            <a:ext cx="1656185" cy="432049"/>
            <a:chOff x="0" y="0"/>
            <a:chExt cx="1656183" cy="432047"/>
          </a:xfrm>
        </p:grpSpPr>
        <p:sp>
          <p:nvSpPr>
            <p:cNvPr id="534" name="Shape 534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5" name="Shape 535"/>
            <p:cNvSpPr/>
            <p:nvPr/>
          </p:nvSpPr>
          <p:spPr>
            <a:xfrm>
              <a:off x="0" y="71612"/>
              <a:ext cx="1656184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Vorlesungsskripte</a:t>
              </a:r>
            </a:p>
          </p:txBody>
        </p:sp>
      </p:grpSp>
      <p:grpSp>
        <p:nvGrpSpPr>
          <p:cNvPr id="539" name="Group 539"/>
          <p:cNvGrpSpPr/>
          <p:nvPr/>
        </p:nvGrpSpPr>
        <p:grpSpPr>
          <a:xfrm>
            <a:off x="3635895" y="5013176"/>
            <a:ext cx="1656185" cy="432049"/>
            <a:chOff x="0" y="0"/>
            <a:chExt cx="1656183" cy="432047"/>
          </a:xfrm>
        </p:grpSpPr>
        <p:sp>
          <p:nvSpPr>
            <p:cNvPr id="537" name="Shape 537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8" name="Shape 538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Forum</a:t>
              </a:r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3635895" y="5517231"/>
            <a:ext cx="1656185" cy="432049"/>
            <a:chOff x="0" y="0"/>
            <a:chExt cx="1656183" cy="432047"/>
          </a:xfrm>
        </p:grpSpPr>
        <p:sp>
          <p:nvSpPr>
            <p:cNvPr id="540" name="Shape 540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1" name="Shape 541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Kalender</a:t>
              </a:r>
            </a:p>
          </p:txBody>
        </p:sp>
      </p:grpSp>
      <p:grpSp>
        <p:nvGrpSpPr>
          <p:cNvPr id="545" name="Group 545"/>
          <p:cNvGrpSpPr/>
          <p:nvPr/>
        </p:nvGrpSpPr>
        <p:grpSpPr>
          <a:xfrm>
            <a:off x="3635895" y="3501008"/>
            <a:ext cx="1656185" cy="432049"/>
            <a:chOff x="0" y="0"/>
            <a:chExt cx="1656183" cy="432047"/>
          </a:xfrm>
        </p:grpSpPr>
        <p:sp>
          <p:nvSpPr>
            <p:cNvPr id="543" name="Shape 543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4" name="Shape 544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Mailconnect</a:t>
              </a:r>
            </a:p>
          </p:txBody>
        </p:sp>
      </p:grpSp>
      <p:grpSp>
        <p:nvGrpSpPr>
          <p:cNvPr id="548" name="Group 548"/>
          <p:cNvGrpSpPr/>
          <p:nvPr/>
        </p:nvGrpSpPr>
        <p:grpSpPr>
          <a:xfrm>
            <a:off x="6372199" y="3501008"/>
            <a:ext cx="1656185" cy="432049"/>
            <a:chOff x="0" y="0"/>
            <a:chExt cx="1656183" cy="432047"/>
          </a:xfrm>
        </p:grpSpPr>
        <p:sp>
          <p:nvSpPr>
            <p:cNvPr id="546" name="Shape 546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7" name="Shape 547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Laufwerk Y</a:t>
              </a:r>
            </a:p>
          </p:txBody>
        </p:sp>
      </p:grpSp>
      <p:grpSp>
        <p:nvGrpSpPr>
          <p:cNvPr id="551" name="Group 551"/>
          <p:cNvGrpSpPr/>
          <p:nvPr/>
        </p:nvGrpSpPr>
        <p:grpSpPr>
          <a:xfrm>
            <a:off x="6372199" y="4005064"/>
            <a:ext cx="1656185" cy="432049"/>
            <a:chOff x="0" y="0"/>
            <a:chExt cx="1656183" cy="432047"/>
          </a:xfrm>
        </p:grpSpPr>
        <p:sp>
          <p:nvSpPr>
            <p:cNvPr id="549" name="Shape 549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Shape 550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Laufwerk Z</a:t>
              </a:r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6372199" y="4504116"/>
            <a:ext cx="1656185" cy="442056"/>
            <a:chOff x="0" y="0"/>
            <a:chExt cx="1656183" cy="442054"/>
          </a:xfrm>
        </p:grpSpPr>
        <p:sp>
          <p:nvSpPr>
            <p:cNvPr id="552" name="Shape 552"/>
            <p:cNvSpPr/>
            <p:nvPr/>
          </p:nvSpPr>
          <p:spPr>
            <a:xfrm>
              <a:off x="0" y="5003"/>
              <a:ext cx="1656184" cy="432049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Shape 553"/>
            <p:cNvSpPr/>
            <p:nvPr/>
          </p:nvSpPr>
          <p:spPr>
            <a:xfrm>
              <a:off x="0" y="-1"/>
              <a:ext cx="1656184" cy="442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Verzeichnis Lehrende aus Leer </a:t>
              </a:r>
            </a:p>
          </p:txBody>
        </p:sp>
      </p:grpSp>
      <p:sp>
        <p:nvSpPr>
          <p:cNvPr id="555" name="Shape 55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558" name="Shape 55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Sicherheitsaspekte</a:t>
            </a:r>
          </a:p>
        </p:txBody>
      </p:sp>
      <p:sp>
        <p:nvSpPr>
          <p:cNvPr id="559" name="Shape 55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1">
              <a:buFont typeface="Courier New"/>
              <a:defRPr sz="1800"/>
            </a:pPr>
            <a:r>
              <a:rPr sz="2800"/>
              <a:t>Sicherheitsrichtlinien (BSI IT-Grundschutz)</a:t>
            </a:r>
            <a:endParaRPr sz="2400"/>
          </a:p>
          <a:p>
            <a:pPr lvl="1">
              <a:buFont typeface="Courier New"/>
              <a:defRPr sz="1800"/>
            </a:pPr>
            <a:r>
              <a:rPr sz="2800"/>
              <a:t>ITIL</a:t>
            </a:r>
            <a:endParaRPr sz="2400"/>
          </a:p>
          <a:p>
            <a:pPr lvl="1">
              <a:buFont typeface="Courier New"/>
              <a:defRPr sz="1800"/>
            </a:pPr>
            <a:r>
              <a:rPr sz="2800"/>
              <a:t>ISO/IEC 207001</a:t>
            </a:r>
          </a:p>
        </p:txBody>
      </p:sp>
      <p:sp>
        <p:nvSpPr>
          <p:cNvPr id="560" name="Shape 56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561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0549" y="4005064"/>
            <a:ext cx="2047876" cy="1971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9482" y="4043514"/>
            <a:ext cx="2142678" cy="1428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image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8679" y="3567114"/>
            <a:ext cx="2743201" cy="2381251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Shape 564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567" name="Shape 56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Gewichtung und Bewertung</a:t>
            </a:r>
          </a:p>
        </p:txBody>
      </p:sp>
      <p:sp>
        <p:nvSpPr>
          <p:cNvPr id="568" name="Shape 56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569" name="Shape 56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Zentrale IT-Systeme</a:t>
            </a:r>
            <a:endParaRPr sz="2800"/>
          </a:p>
          <a:p>
            <a:pPr lvl="0">
              <a:defRPr sz="1800"/>
            </a:pPr>
            <a:r>
              <a:rPr sz="2800"/>
              <a:t>Durch Kooperationsverbund verstärkt</a:t>
            </a:r>
            <a:endParaRPr sz="2800"/>
          </a:p>
          <a:p>
            <a:pPr lvl="0">
              <a:defRPr sz="1800"/>
            </a:pPr>
            <a:r>
              <a:rPr sz="2800"/>
              <a:t>Arbeitsgruppen zu wichtigen Gebieten</a:t>
            </a:r>
            <a:endParaRPr sz="2800"/>
          </a:p>
          <a:p>
            <a:pPr lvl="0">
              <a:defRPr sz="1800"/>
            </a:pPr>
            <a:r>
              <a:rPr sz="2800"/>
              <a:t>Organisatorische Struktur für INM nicht vorhanden (CIO, Dach Organisationen)</a:t>
            </a:r>
            <a:endParaRPr sz="2800"/>
          </a:p>
          <a:p>
            <a:pPr lvl="0">
              <a:defRPr sz="1800"/>
            </a:pPr>
            <a:r>
              <a:rPr sz="2800"/>
              <a:t>Kein zentrales Portal (z.B. Campusportal)</a:t>
            </a:r>
          </a:p>
        </p:txBody>
      </p:sp>
      <p:sp>
        <p:nvSpPr>
          <p:cNvPr id="570" name="Shape 570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573" name="Shape 573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Mögliche Soll-Situation</a:t>
            </a:r>
          </a:p>
        </p:txBody>
      </p:sp>
      <p:sp>
        <p:nvSpPr>
          <p:cNvPr id="574" name="Shape 574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500"/>
              </a:spcBef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Andreas Ebling, Julia Lübke, Hannes Sprafke</a:t>
            </a:r>
          </a:p>
        </p:txBody>
      </p:sp>
      <p:sp>
        <p:nvSpPr>
          <p:cNvPr id="575" name="Shape 57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576" name="Shape 57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579" name="Shape 57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Marketing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580" name="Shape 580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Extern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Webseite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Soziale Netzwerke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Verteilte Contenterzeugung</a:t>
            </a:r>
            <a:br>
              <a:rPr sz="2400"/>
            </a:br>
            <a:endParaRPr sz="2400"/>
          </a:p>
          <a:p>
            <a:pPr lvl="0">
              <a:defRPr sz="1800"/>
            </a:pPr>
            <a:r>
              <a:rPr sz="2800"/>
              <a:t>Intern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Fokussierter Support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Schulung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Integration</a:t>
            </a:r>
          </a:p>
        </p:txBody>
      </p:sp>
      <p:sp>
        <p:nvSpPr>
          <p:cNvPr id="581" name="Shape 58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582" name="Shape 582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585" name="Shape 58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Verteilte Contenterzeugung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586" name="Shape 58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587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700808"/>
            <a:ext cx="7990638" cy="4048589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591" name="Shape 59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Support &amp; Fortentwicklung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592" name="Shape 592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Support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Zentrale Dokumentation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Knowledge Base</a:t>
            </a:r>
            <a:endParaRPr sz="2400"/>
          </a:p>
          <a:p>
            <a:pPr lvl="1" marL="0" indent="457200">
              <a:spcBef>
                <a:spcPts val="500"/>
              </a:spcBef>
              <a:buSzTx/>
              <a:buNone/>
              <a:defRPr sz="1800"/>
            </a:pPr>
            <a:endParaRPr sz="2400"/>
          </a:p>
          <a:p>
            <a:pPr lvl="0">
              <a:defRPr sz="1800"/>
            </a:pPr>
            <a:r>
              <a:rPr sz="2800"/>
              <a:t>Fortentwicklung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Feedback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Innovationseingabe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Erfahrungsbetriebene Fortentwicklung</a:t>
            </a:r>
          </a:p>
        </p:txBody>
      </p:sp>
      <p:sp>
        <p:nvSpPr>
          <p:cNvPr id="593" name="Shape 59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594" name="Shape 594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597" name="Shape 59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Erfahrungsgetriebene Fortentwicklung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598" name="Shape 59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599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755" y="1844824"/>
            <a:ext cx="8289446" cy="4232052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Shape 600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03" name="Shape 60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Hard- und Software – Kernanforderungen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04" name="Shape 604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Flexibel</a:t>
            </a:r>
            <a:endParaRPr sz="2800"/>
          </a:p>
          <a:p>
            <a:pPr lvl="0">
              <a:defRPr sz="1800"/>
            </a:pPr>
            <a:r>
              <a:rPr sz="2800"/>
              <a:t>Lösungsorientiert</a:t>
            </a:r>
            <a:endParaRPr sz="2800"/>
          </a:p>
          <a:p>
            <a:pPr lvl="0">
              <a:defRPr sz="1800"/>
            </a:pPr>
            <a:r>
              <a:rPr sz="2800"/>
              <a:t>Virtualisiert</a:t>
            </a:r>
            <a:endParaRPr sz="2800"/>
          </a:p>
          <a:p>
            <a:pPr lvl="0">
              <a:defRPr sz="1800"/>
            </a:pPr>
            <a:r>
              <a:rPr sz="2800"/>
              <a:t>Integrierbar</a:t>
            </a:r>
            <a:endParaRPr sz="2800"/>
          </a:p>
          <a:p>
            <a:pPr lvl="0">
              <a:defRPr sz="1800"/>
            </a:pPr>
            <a:r>
              <a:rPr sz="2800"/>
              <a:t>Webbasiert</a:t>
            </a:r>
            <a:endParaRPr sz="2800"/>
          </a:p>
          <a:p>
            <a:pPr lvl="0">
              <a:defRPr sz="1800"/>
            </a:pPr>
            <a:r>
              <a:rPr sz="2800"/>
              <a:t>Barrierefrei</a:t>
            </a:r>
          </a:p>
        </p:txBody>
      </p:sp>
      <p:sp>
        <p:nvSpPr>
          <p:cNvPr id="605" name="Shape 60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06" name="Shape 60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</a:p>
        </p:txBody>
      </p:sp>
      <p:sp>
        <p:nvSpPr>
          <p:cNvPr id="166" name="Shape 166"/>
          <p:cNvSpPr/>
          <p:nvPr/>
        </p:nvSpPr>
        <p:spPr>
          <a:xfrm>
            <a:off x="685800" y="690562"/>
            <a:ext cx="77724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Begriffsdefinition des Informationsmanagement</a:t>
            </a:r>
          </a:p>
        </p:txBody>
      </p:sp>
      <p:sp>
        <p:nvSpPr>
          <p:cNvPr id="167" name="Shape 167"/>
          <p:cNvSpPr/>
          <p:nvPr/>
        </p:nvSpPr>
        <p:spPr>
          <a:xfrm>
            <a:off x="685800" y="1770062"/>
            <a:ext cx="7772400" cy="236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sz="2000"/>
              <a:t>Klärung und Planung des Informationsbedarfs</a:t>
            </a:r>
            <a:br>
              <a:rPr sz="2000"/>
            </a:br>
            <a:r>
              <a:rPr sz="2000"/>
              <a:t>   </a:t>
            </a:r>
            <a:r>
              <a:t>-</a:t>
            </a:r>
            <a:r>
              <a:rPr sz="2000"/>
              <a:t> 	</a:t>
            </a:r>
            <a:r>
              <a:t>Qualität, Quantität, Dringlichkeit</a:t>
            </a:r>
            <a:br/>
            <a:br/>
            <a:r>
              <a:rPr sz="2000"/>
              <a:t>Planung und Organisation der Informationsbeschaffung</a:t>
            </a:r>
            <a:br>
              <a:rPr sz="2000"/>
            </a:br>
            <a:r>
              <a:rPr sz="2000"/>
              <a:t>   </a:t>
            </a:r>
            <a:r>
              <a:t>- 	wo, wie, wann und durch wen</a:t>
            </a:r>
            <a:br/>
            <a:br/>
            <a:r>
              <a:rPr sz="2000"/>
              <a:t>Informationssicherung, Nutzbarmachung und Nutzenmehrung</a:t>
            </a:r>
            <a:br>
              <a:rPr sz="2000"/>
            </a:br>
            <a:r>
              <a:rPr sz="2000"/>
              <a:t>   </a:t>
            </a:r>
            <a:r>
              <a:t>-	Aufbereiten, Verarbeiten, Präsentieren, Dokumentieren</a:t>
            </a:r>
          </a:p>
        </p:txBody>
      </p:sp>
      <p:sp>
        <p:nvSpPr>
          <p:cNvPr id="168" name="Shape 16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69" name="Shape 169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70" name="Shape 170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09" name="Shape 60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Hard- und Software – Basissysteme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10" name="Shape 610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Identity Management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Zentral, global, integrierbar</a:t>
            </a:r>
            <a:endParaRPr sz="2400"/>
          </a:p>
          <a:p>
            <a:pPr lvl="0">
              <a:defRPr sz="1800"/>
            </a:pPr>
            <a:r>
              <a:rPr sz="2800"/>
              <a:t>Geschäftsprozesse mit activiti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Vorab abstrakte Modellierung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Anschließend Business Process Modell Notation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Stückweises Ersetzen manueller Schritte durch Automatismen</a:t>
            </a:r>
            <a:endParaRPr sz="2400"/>
          </a:p>
          <a:p>
            <a:pPr lvl="0">
              <a:defRPr sz="1800"/>
            </a:pPr>
            <a:r>
              <a:rPr sz="2800"/>
              <a:t>Content Management mit Alfresco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Zentral, verschiedene Schnittstellen, Metadaten</a:t>
            </a:r>
          </a:p>
        </p:txBody>
      </p:sp>
      <p:sp>
        <p:nvSpPr>
          <p:cNvPr id="611" name="Shape 61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12" name="Shape 612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15" name="Shape 61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Hard- und Software - Spezialsysteme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16" name="Shape 616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1800"/>
            </a:pPr>
            <a:r>
              <a:rPr sz="2800"/>
              <a:t>Lernplattform mit moodle</a:t>
            </a:r>
            <a:endParaRPr sz="28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Nutzung ECMS, AD</a:t>
            </a:r>
            <a:endParaRPr sz="24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Publikation mit Open Journal System</a:t>
            </a:r>
            <a:endParaRPr sz="28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Unterstützung des gesamten Publikationsworkflow</a:t>
            </a:r>
            <a:endParaRPr sz="24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Dennoch Integration in activiti</a:t>
            </a:r>
            <a:endParaRPr sz="24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Evaluation mit EvaSys</a:t>
            </a:r>
            <a:endParaRPr sz="28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Campus Portal als Individuallösung</a:t>
            </a:r>
            <a:endParaRPr sz="28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Zentraler Startpunkt</a:t>
            </a:r>
            <a:endParaRPr sz="24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Aktuelle personalisierte Informationen im Überblick</a:t>
            </a:r>
            <a:endParaRPr sz="24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Integrierte Gesamtsuche als Individuallösung</a:t>
            </a:r>
          </a:p>
        </p:txBody>
      </p:sp>
      <p:sp>
        <p:nvSpPr>
          <p:cNvPr id="617" name="Shape 61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18" name="Shape 618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21" name="Shape 62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Analyse des Ist- Zustandes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22" name="Shape 622"/>
          <p:cNvSpPr/>
          <p:nvPr>
            <p:ph type="body" idx="1"/>
          </p:nvPr>
        </p:nvSpPr>
        <p:spPr>
          <a:xfrm>
            <a:off x="468313" y="1628775"/>
            <a:ext cx="8218486" cy="45370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Zentrales Informationsmanagement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Informationsaustausch durch verschiedene Dienste und Möglichkeiten</a:t>
            </a:r>
            <a:endParaRPr sz="2400"/>
          </a:p>
          <a:p>
            <a:pPr lvl="0">
              <a:defRPr sz="1800"/>
            </a:pPr>
            <a:r>
              <a:rPr sz="2800"/>
              <a:t>Keine Verwaltung der Informationen 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Verschiedene Bereiche 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Verschiedene Prozesse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Verschiedene Systeme</a:t>
            </a:r>
            <a:endParaRPr sz="2400"/>
          </a:p>
          <a:p>
            <a:pPr lvl="0" marL="0" indent="0">
              <a:buSzTx/>
              <a:buNone/>
              <a:defRPr sz="1800"/>
            </a:pPr>
            <a:r>
              <a:rPr sz="2800">
                <a:latin typeface="Wingdings"/>
                <a:ea typeface="Wingdings"/>
                <a:cs typeface="Wingdings"/>
                <a:sym typeface="Wingdings"/>
              </a:rPr>
              <a:t>	 </a:t>
            </a:r>
            <a:r>
              <a:rPr sz="2800"/>
              <a:t>Hochschulrechenzentrum übernimmt</a:t>
            </a:r>
            <a:endParaRPr sz="2800"/>
          </a:p>
          <a:p>
            <a:pPr lvl="3" marL="1600200" indent="-228600">
              <a:spcBef>
                <a:spcPts val="400"/>
              </a:spcBef>
              <a:defRPr sz="1800"/>
            </a:pPr>
            <a:r>
              <a:t>Aufgaben der Informationsverwaltung</a:t>
            </a:r>
          </a:p>
          <a:p>
            <a:pPr lvl="3" marL="1600200" indent="-228600">
              <a:spcBef>
                <a:spcPts val="400"/>
              </a:spcBef>
              <a:defRPr sz="1800"/>
            </a:pPr>
            <a:r>
              <a:t> Planung von Informationen</a:t>
            </a:r>
          </a:p>
        </p:txBody>
      </p:sp>
      <p:sp>
        <p:nvSpPr>
          <p:cNvPr id="623" name="Shape 62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24" name="Shape 624"/>
          <p:cNvSpPr/>
          <p:nvPr>
            <p:ph type="sldNum" sz="quarter" idx="2"/>
          </p:nvPr>
        </p:nvSpPr>
        <p:spPr>
          <a:xfrm>
            <a:off x="81850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27" name="Shape 62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Betrachtung des zu erwartenden Soll-Zustandes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28" name="Shape 628"/>
          <p:cNvSpPr/>
          <p:nvPr>
            <p:ph type="body" idx="1"/>
          </p:nvPr>
        </p:nvSpPr>
        <p:spPr>
          <a:xfrm>
            <a:off x="468313" y="1628775"/>
            <a:ext cx="8218486" cy="4537075"/>
          </a:xfrm>
          <a:prstGeom prst="rect">
            <a:avLst/>
          </a:prstGeom>
        </p:spPr>
        <p:txBody>
          <a:bodyPr/>
          <a:lstStyle/>
          <a:p>
            <a:pPr lvl="0" marL="342900" indent="-342900">
              <a:lnSpc>
                <a:spcPct val="90000"/>
              </a:lnSpc>
              <a:defRPr sz="1800"/>
            </a:pPr>
            <a:r>
              <a:rPr sz="2500"/>
              <a:t>Verschiedene Faktoren durch verschiedene Bedürfnisse</a:t>
            </a:r>
            <a:endParaRPr sz="25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200"/>
              <a:t>Unterschiedliche Hochschulen = unterschiedlicher Umgang</a:t>
            </a:r>
            <a:endParaRPr sz="2200"/>
          </a:p>
          <a:p>
            <a:pPr lvl="1" marL="0" indent="457200">
              <a:lnSpc>
                <a:spcPct val="90000"/>
              </a:lnSpc>
              <a:spcBef>
                <a:spcPts val="500"/>
              </a:spcBef>
              <a:buSzTx/>
              <a:buNone/>
              <a:defRPr sz="1800"/>
            </a:pPr>
            <a:endParaRPr sz="2200"/>
          </a:p>
          <a:p>
            <a:pPr lvl="0" marL="342900" indent="-342900">
              <a:lnSpc>
                <a:spcPct val="90000"/>
              </a:lnSpc>
              <a:defRPr sz="1800"/>
            </a:pPr>
            <a:r>
              <a:rPr sz="2500"/>
              <a:t>Jedoch viele Bereiche gleich</a:t>
            </a:r>
            <a:endParaRPr sz="25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200"/>
              <a:t>Fachbereiche, Bibliotheken, Ausschüsse, Präsidium, Rechenzentren</a:t>
            </a:r>
            <a:br>
              <a:rPr sz="2200"/>
            </a:br>
            <a:endParaRPr sz="2200"/>
          </a:p>
          <a:p>
            <a:pPr lvl="0" marL="0" indent="0">
              <a:lnSpc>
                <a:spcPct val="90000"/>
              </a:lnSpc>
              <a:buSzTx/>
              <a:buNone/>
              <a:defRPr sz="1800"/>
            </a:pPr>
            <a:r>
              <a:rPr sz="2500">
                <a:latin typeface="Wingdings"/>
                <a:ea typeface="Wingdings"/>
                <a:cs typeface="Wingdings"/>
                <a:sym typeface="Wingdings"/>
              </a:rPr>
              <a:t>	 </a:t>
            </a:r>
            <a:r>
              <a:rPr sz="2500"/>
              <a:t>Gemeinsames Ziel</a:t>
            </a:r>
            <a:endParaRPr sz="2500"/>
          </a:p>
          <a:p>
            <a:pPr lvl="3" marL="1685925" indent="-314325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2200"/>
              <a:t>Optimierung der Verarbeitung von Informationen</a:t>
            </a:r>
            <a:endParaRPr sz="2400"/>
          </a:p>
          <a:p>
            <a:pPr lvl="1" marL="0" indent="457200">
              <a:lnSpc>
                <a:spcPct val="90000"/>
              </a:lnSpc>
              <a:spcBef>
                <a:spcPts val="500"/>
              </a:spcBef>
              <a:buSzTx/>
              <a:buNone/>
              <a:defRPr sz="1800"/>
            </a:pPr>
            <a:r>
              <a:rPr sz="2200"/>
              <a:t>			</a:t>
            </a:r>
          </a:p>
        </p:txBody>
      </p:sp>
      <p:sp>
        <p:nvSpPr>
          <p:cNvPr id="629" name="Shape 62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30" name="Shape 630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33" name="Shape 63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Tendenz des Informationsmanager an der Hochschule Emden</a:t>
            </a:r>
          </a:p>
        </p:txBody>
      </p:sp>
      <p:sp>
        <p:nvSpPr>
          <p:cNvPr id="634" name="Shape 634"/>
          <p:cNvSpPr/>
          <p:nvPr>
            <p:ph type="body" idx="1"/>
          </p:nvPr>
        </p:nvSpPr>
        <p:spPr>
          <a:xfrm>
            <a:off x="468313" y="1628775"/>
            <a:ext cx="8218486" cy="45370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CIO Empfehlungen der KfR</a:t>
            </a:r>
            <a:endParaRPr sz="2800"/>
          </a:p>
          <a:p>
            <a:pPr lvl="0">
              <a:defRPr sz="1800"/>
            </a:pPr>
            <a:r>
              <a:rPr sz="2800"/>
              <a:t>Personenmodell vs. CIO Gremium</a:t>
            </a:r>
            <a:endParaRPr sz="2800"/>
          </a:p>
          <a:p>
            <a:pPr lvl="0">
              <a:defRPr sz="1800"/>
            </a:pPr>
            <a:r>
              <a:rPr sz="2800"/>
              <a:t>Personenmodell: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&gt;= 50% für CIO Aufgaben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Neue Stelle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Personalaufwand, Kosten- und Zeitaufwand, </a:t>
            </a:r>
            <a:endParaRPr sz="2000"/>
          </a:p>
          <a:p>
            <a:pPr lvl="0">
              <a:defRPr sz="1800"/>
            </a:pPr>
            <a:r>
              <a:rPr sz="2800"/>
              <a:t>CIO Gremium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Vorhandene Hochschulmitglieder einbinden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Aufteilung des Arbeitsaufwandes</a:t>
            </a:r>
          </a:p>
        </p:txBody>
      </p:sp>
      <p:sp>
        <p:nvSpPr>
          <p:cNvPr id="635" name="Shape 63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36" name="Shape 63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39" name="Shape 63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Fazit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40" name="Shape 640"/>
          <p:cNvSpPr/>
          <p:nvPr>
            <p:ph type="body" idx="1"/>
          </p:nvPr>
        </p:nvSpPr>
        <p:spPr>
          <a:xfrm>
            <a:off x="468313" y="1628775"/>
            <a:ext cx="8218486" cy="45370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Keine einzelne Lösung für alle Hochschulen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Abwägung des zu erzielenden Ergebnisses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Abwägung von Ressourcen und Kosten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2400"/>
          </a:p>
          <a:p>
            <a:pPr lvl="0">
              <a:defRPr sz="1800"/>
            </a:pPr>
            <a:r>
              <a:rPr sz="2800"/>
              <a:t>Empfehlung eines CIO Gremiums 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Arbeitsgruppe aus verschiedenen Bereichen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Geteilter Arbeitsaufwand</a:t>
            </a:r>
            <a:endParaRPr sz="2400"/>
          </a:p>
          <a:p>
            <a:pPr lvl="1" marL="0" indent="457200">
              <a:spcBef>
                <a:spcPts val="500"/>
              </a:spcBef>
              <a:buSzTx/>
              <a:buNone/>
              <a:defRPr sz="1800"/>
            </a:pPr>
            <a:endParaRPr sz="2400"/>
          </a:p>
          <a:p>
            <a:pPr lvl="1" marL="0" indent="457200">
              <a:spcBef>
                <a:spcPts val="500"/>
              </a:spcBef>
              <a:buSzTx/>
              <a:buNone/>
              <a:defRPr sz="1800"/>
            </a:pP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Mischform aus kollektivem und strategischem CIO</a:t>
            </a:r>
          </a:p>
        </p:txBody>
      </p:sp>
      <p:sp>
        <p:nvSpPr>
          <p:cNvPr id="641" name="Shape 64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42" name="Shape 642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/>
        </p:nvSpPr>
        <p:spPr>
          <a:xfrm>
            <a:off x="13446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45" name="Shape 645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E75A3"/>
                </a:solidFill>
              </a:rPr>
              <a:t>Konzept zur Erreichung der Soll-Situation</a:t>
            </a:r>
          </a:p>
        </p:txBody>
      </p:sp>
      <p:sp>
        <p:nvSpPr>
          <p:cNvPr id="646" name="Shape 646"/>
          <p:cNvSpPr/>
          <p:nvPr>
            <p:ph type="body" idx="1"/>
          </p:nvPr>
        </p:nvSpPr>
        <p:spPr>
          <a:xfrm>
            <a:off x="684212" y="4941887"/>
            <a:ext cx="7775576" cy="1439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98989"/>
                </a:solidFill>
              </a:rPr>
              <a:t>Marco Beckmann, Christian Halfmann</a:t>
            </a:r>
          </a:p>
        </p:txBody>
      </p:sp>
      <p:sp>
        <p:nvSpPr>
          <p:cNvPr id="647" name="Shape 647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48" name="Shape 648"/>
          <p:cNvSpPr/>
          <p:nvPr>
            <p:ph type="sldNum" sz="quarter" idx="2"/>
          </p:nvPr>
        </p:nvSpPr>
        <p:spPr>
          <a:xfrm>
            <a:off x="81470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51" name="Shape 65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Positionsbestimmung</a:t>
            </a:r>
          </a:p>
        </p:txBody>
      </p:sp>
      <p:sp>
        <p:nvSpPr>
          <p:cNvPr id="652" name="Shape 652"/>
          <p:cNvSpPr/>
          <p:nvPr>
            <p:ph type="body" idx="1"/>
          </p:nvPr>
        </p:nvSpPr>
        <p:spPr>
          <a:xfrm>
            <a:off x="457200" y="1628775"/>
            <a:ext cx="8229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Abgleich Ist-Situation mit Soll-Situation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Prioritäten definieren</a:t>
            </a:r>
            <a:endParaRPr sz="2400"/>
          </a:p>
          <a:p>
            <a:pPr lvl="0">
              <a:buSzTx/>
              <a:buNone/>
              <a:defRPr sz="1800"/>
            </a:pPr>
            <a:endParaRPr sz="2400"/>
          </a:p>
          <a:p>
            <a:pPr lvl="0">
              <a:spcBef>
                <a:spcPts val="500"/>
              </a:spcBef>
              <a:buSzTx/>
              <a:buNone/>
              <a:defRPr sz="1800"/>
            </a:pP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Umsetzungsplanung: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Change Management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Migrationskonzepte</a:t>
            </a:r>
            <a:endParaRPr sz="2000"/>
          </a:p>
          <a:p>
            <a:pPr lvl="1" marL="285750" indent="171450">
              <a:spcBef>
                <a:spcPts val="500"/>
              </a:spcBef>
              <a:buSzTx/>
              <a:buNone/>
              <a:defRPr sz="1800"/>
            </a:pPr>
            <a:endParaRPr sz="2000"/>
          </a:p>
          <a:p>
            <a:pPr lvl="0">
              <a:spcBef>
                <a:spcPts val="500"/>
              </a:spcBef>
              <a:buSzTx/>
              <a:buNone/>
              <a:defRPr sz="1800"/>
            </a:pP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Beispiele: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Responsive Website mit TYPO3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Alfresco (Dokumentenmanagement)</a:t>
            </a:r>
          </a:p>
        </p:txBody>
      </p:sp>
      <p:sp>
        <p:nvSpPr>
          <p:cNvPr id="653" name="Shape 653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54" name="Shape 654"/>
          <p:cNvSpPr/>
          <p:nvPr>
            <p:ph type="sldNum" sz="quarter" idx="2"/>
          </p:nvPr>
        </p:nvSpPr>
        <p:spPr>
          <a:xfrm>
            <a:off x="81343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57" name="Shape 65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 Management</a:t>
            </a:r>
          </a:p>
        </p:txBody>
      </p:sp>
      <p:sp>
        <p:nvSpPr>
          <p:cNvPr id="658" name="Shape 658"/>
          <p:cNvSpPr/>
          <p:nvPr>
            <p:ph type="body" idx="1"/>
          </p:nvPr>
        </p:nvSpPr>
        <p:spPr>
          <a:xfrm>
            <a:off x="457200" y="4419600"/>
            <a:ext cx="8229600" cy="17240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/>
          </a:p>
        </p:txBody>
      </p:sp>
      <p:sp>
        <p:nvSpPr>
          <p:cNvPr id="659" name="Shape 659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660" name="image2.png" descr="Bildschirmfoto 2015-05-31 um 02.47.4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5181600"/>
            <a:ext cx="6159500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/>
          <p:nvPr/>
        </p:nvSpPr>
        <p:spPr>
          <a:xfrm>
            <a:off x="457200" y="1628775"/>
            <a:ext cx="8229600" cy="557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Neuordnung </a:t>
            </a: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Wandel und Veränderung</a:t>
            </a:r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Betroffene </a:t>
            </a: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Zweifel und Ängste </a:t>
            </a: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Widerstände</a:t>
            </a:r>
          </a:p>
          <a:p>
            <a:pPr lvl="0" marL="342900" indent="-342900">
              <a:spcBef>
                <a:spcPts val="400"/>
              </a:spcBef>
            </a:pPr>
            <a:endParaRPr sz="2400"/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Change Management: </a:t>
            </a:r>
          </a:p>
          <a:p>
            <a:pPr lvl="0" marL="342900" indent="-342900">
              <a:spcBef>
                <a:spcPts val="500"/>
              </a:spcBef>
            </a:pPr>
            <a:r>
              <a:rPr sz="2400"/>
              <a:t>	Umsetzung von Veränderungen unter Berücksichtigung des Faktors Mensch</a:t>
            </a:r>
          </a:p>
          <a:p>
            <a:pPr lvl="0" marL="342900" indent="-342900">
              <a:spcBef>
                <a:spcPts val="400"/>
              </a:spcBef>
            </a:pPr>
            <a:endParaRPr sz="2400"/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3 Phasen der Veränderung nach Kurt Lewin:</a:t>
            </a:r>
          </a:p>
          <a:p>
            <a:pPr lvl="0" marL="342900" indent="-342900">
              <a:spcBef>
                <a:spcPts val="400"/>
              </a:spcBef>
            </a:pPr>
            <a:endParaRPr sz="2600"/>
          </a:p>
          <a:p>
            <a:pPr lvl="0" marL="342900" indent="-342900">
              <a:spcBef>
                <a:spcPts val="400"/>
              </a:spcBef>
            </a:pPr>
            <a:endParaRPr sz="2600"/>
          </a:p>
          <a:p>
            <a:pPr lvl="0" marL="342900" indent="-342900">
              <a:spcBef>
                <a:spcPts val="400"/>
              </a:spcBef>
            </a:pPr>
            <a:endParaRPr sz="2600"/>
          </a:p>
          <a:p>
            <a:pPr lvl="0" marL="342900" indent="-342900">
              <a:spcBef>
                <a:spcPts val="400"/>
              </a:spcBef>
              <a:buSzPct val="100000"/>
              <a:buFont typeface="Arial"/>
              <a:buChar char="•"/>
            </a:pPr>
            <a:endParaRPr sz="2600"/>
          </a:p>
        </p:txBody>
      </p:sp>
      <p:sp>
        <p:nvSpPr>
          <p:cNvPr id="662" name="Shape 662"/>
          <p:cNvSpPr/>
          <p:nvPr>
            <p:ph type="sldNum" sz="quarter" idx="2"/>
          </p:nvPr>
        </p:nvSpPr>
        <p:spPr>
          <a:xfrm>
            <a:off x="81597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65" name="Shape 66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 Management</a:t>
            </a:r>
          </a:p>
        </p:txBody>
      </p:sp>
      <p:sp>
        <p:nvSpPr>
          <p:cNvPr id="666" name="Shape 666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67" name="Shape 667"/>
          <p:cNvSpPr/>
          <p:nvPr/>
        </p:nvSpPr>
        <p:spPr>
          <a:xfrm>
            <a:off x="457200" y="1628775"/>
            <a:ext cx="4114800" cy="539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Individuum</a:t>
            </a:r>
          </a:p>
          <a:p>
            <a:pPr lvl="1" marL="838200" indent="-3810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Beschreibt jeden Einzelnen </a:t>
            </a:r>
          </a:p>
          <a:p>
            <a:pPr lvl="1" marL="838200" indent="-3810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Ohne Mitarbeit der Betroffenen kein Wandel möglich</a:t>
            </a:r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Unternehmensstruktur</a:t>
            </a:r>
          </a:p>
          <a:p>
            <a:pPr lvl="1" marL="838200" indent="-3810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Aufbau und Abläufe, Strategien und Ressourcen</a:t>
            </a:r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Unternehmenskultur</a:t>
            </a:r>
          </a:p>
          <a:p>
            <a:pPr lvl="1" marL="838200" indent="-3810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Über lange Zeit gewachsene Strukturen (Einstellung, Werte)</a:t>
            </a:r>
          </a:p>
          <a:p>
            <a:pPr lvl="0" marL="342900" indent="-342900">
              <a:spcBef>
                <a:spcPts val="400"/>
              </a:spcBef>
              <a:buSzPct val="100000"/>
              <a:buFont typeface="Arial"/>
              <a:buChar char="•"/>
            </a:pPr>
            <a:endParaRPr sz="2400"/>
          </a:p>
          <a:p>
            <a:pPr lvl="0" marL="342900" indent="-342900">
              <a:spcBef>
                <a:spcPts val="400"/>
              </a:spcBef>
              <a:buSzPct val="100000"/>
              <a:buFont typeface="Arial"/>
              <a:buChar char="•"/>
            </a:pPr>
            <a:endParaRPr sz="2400"/>
          </a:p>
        </p:txBody>
      </p:sp>
      <p:sp>
        <p:nvSpPr>
          <p:cNvPr id="668" name="Shape 668"/>
          <p:cNvSpPr/>
          <p:nvPr>
            <p:ph type="body" idx="1"/>
          </p:nvPr>
        </p:nvSpPr>
        <p:spPr>
          <a:xfrm>
            <a:off x="4572000" y="1628775"/>
            <a:ext cx="41148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Kommunikation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Transparenz und</a:t>
            </a:r>
            <a:br>
              <a:rPr sz="2000"/>
            </a:br>
            <a:r>
              <a:rPr sz="2000"/>
              <a:t>Orientierung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Achtung: Möglichkeit der</a:t>
            </a:r>
            <a:br>
              <a:rPr sz="2000"/>
            </a:br>
            <a:r>
              <a:rPr sz="2000"/>
              <a:t>Fehlinterpretation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Partizipation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Motivation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Identifikation mit</a:t>
            </a:r>
            <a:br>
              <a:rPr sz="2000"/>
            </a:br>
            <a:r>
              <a:rPr sz="2000"/>
              <a:t>Veränderungen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Unterstützung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Sicherheit im Umgang mit</a:t>
            </a:r>
            <a:br>
              <a:rPr sz="2000"/>
            </a:br>
            <a:r>
              <a:rPr sz="2000"/>
              <a:t>neuen Technologien</a:t>
            </a:r>
          </a:p>
        </p:txBody>
      </p:sp>
      <p:sp>
        <p:nvSpPr>
          <p:cNvPr id="669" name="Shape 669"/>
          <p:cNvSpPr/>
          <p:nvPr>
            <p:ph type="sldNum" sz="quarter" idx="2"/>
          </p:nvPr>
        </p:nvSpPr>
        <p:spPr>
          <a:xfrm>
            <a:off x="81597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685800" y="690562"/>
            <a:ext cx="77724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Begriffsdefinition Information</a:t>
            </a:r>
          </a:p>
        </p:txBody>
      </p:sp>
      <p:sp>
        <p:nvSpPr>
          <p:cNvPr id="173" name="Shape 173"/>
          <p:cNvSpPr/>
          <p:nvPr/>
        </p:nvSpPr>
        <p:spPr>
          <a:xfrm>
            <a:off x="685800" y="1773237"/>
            <a:ext cx="8169275" cy="287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Unterscheidung zwischen Information und Wissen</a:t>
            </a:r>
            <a:br>
              <a:rPr sz="2000"/>
            </a:br>
            <a:r>
              <a:rPr sz="2000"/>
              <a:t>   </a:t>
            </a:r>
            <a:r>
              <a:t>- 	Wissen: Gesamtheit personengebundener Kenntnisse und Fähigkeiten</a:t>
            </a:r>
            <a:br/>
            <a:r>
              <a:t>   - 	Information: Zweckorientiertes Wissen</a:t>
            </a:r>
            <a:br/>
            <a:br/>
            <a:r>
              <a:rPr sz="2000"/>
              <a:t>Information als Produktionsfaktor</a:t>
            </a:r>
            <a:br>
              <a:rPr sz="2000"/>
            </a:br>
            <a:r>
              <a:rPr sz="2000"/>
              <a:t>   </a:t>
            </a:r>
            <a:r>
              <a:t>- 	Information als wertschöpfender </a:t>
            </a:r>
            <a:br/>
            <a:r>
              <a:t>	Faktor</a:t>
            </a:r>
            <a:br/>
            <a:r>
              <a:t>   - 	Immaterielle Güter</a:t>
            </a:r>
            <a:br/>
            <a:br/>
            <a:r>
              <a:rPr sz="2000"/>
              <a:t>Lebenszyklus von Informationen</a:t>
            </a:r>
          </a:p>
        </p:txBody>
      </p:sp>
      <p:pic>
        <p:nvPicPr>
          <p:cNvPr id="17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4612" y="2879725"/>
            <a:ext cx="3600451" cy="3535363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76" name="Shape 176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72" name="Shape 67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 Management: Besonderheit Hochschule</a:t>
            </a:r>
          </a:p>
        </p:txBody>
      </p:sp>
      <p:sp>
        <p:nvSpPr>
          <p:cNvPr id="673" name="Shape 673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74" name="Shape 674"/>
          <p:cNvSpPr/>
          <p:nvPr/>
        </p:nvSpPr>
        <p:spPr>
          <a:xfrm>
            <a:off x="457200" y="1628775"/>
            <a:ext cx="4114800" cy="333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Betroffene: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Professoren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Wissenschaftliche Mitarbeiter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Mitarbeiter der Verwaltung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Studierende</a:t>
            </a:r>
          </a:p>
          <a:p>
            <a:pPr lvl="1" marL="285750" indent="171450">
              <a:spcBef>
                <a:spcPts val="400"/>
              </a:spcBef>
            </a:pPr>
            <a:endParaRPr sz="2400"/>
          </a:p>
          <a:p>
            <a:pPr lvl="0" marL="285750" indent="-285750">
              <a:spcBef>
                <a:spcPts val="500"/>
              </a:spcBef>
            </a:pP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Autonome</a:t>
            </a:r>
            <a:br>
              <a:rPr sz="2400"/>
            </a:br>
            <a:r>
              <a:rPr sz="2400"/>
              <a:t> Endscheidungen</a:t>
            </a:r>
          </a:p>
        </p:txBody>
      </p:sp>
      <p:sp>
        <p:nvSpPr>
          <p:cNvPr id="675" name="Shape 675"/>
          <p:cNvSpPr/>
          <p:nvPr>
            <p:ph type="body" idx="1"/>
          </p:nvPr>
        </p:nvSpPr>
        <p:spPr>
          <a:xfrm>
            <a:off x="4572000" y="1628775"/>
            <a:ext cx="41148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defRPr sz="1800"/>
            </a:pPr>
            <a:r>
              <a:rPr sz="2400"/>
              <a:t>Einrichtungen</a:t>
            </a:r>
            <a:r>
              <a:rPr sz="2800"/>
              <a:t>:</a:t>
            </a:r>
            <a:endParaRPr sz="28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Fakultäten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Fachbereiche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Institute</a:t>
            </a:r>
            <a:endParaRPr sz="2400"/>
          </a:p>
          <a:p>
            <a:pPr lvl="0">
              <a:buSzTx/>
              <a:buNone/>
              <a:defRPr sz="1800"/>
            </a:pPr>
            <a:endParaRPr sz="2400"/>
          </a:p>
          <a:p>
            <a:pPr lvl="0">
              <a:buSzTx/>
              <a:buNone/>
              <a:defRPr sz="1800"/>
            </a:pPr>
            <a:endParaRPr sz="2400"/>
          </a:p>
          <a:p>
            <a:pPr lvl="0">
              <a:buSzTx/>
              <a:buNone/>
              <a:defRPr sz="1800"/>
            </a:pPr>
            <a:r>
              <a:rPr sz="28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Unabhängig und selbstorganisiert</a:t>
            </a:r>
          </a:p>
        </p:txBody>
      </p:sp>
      <p:sp>
        <p:nvSpPr>
          <p:cNvPr id="676" name="Shape 676"/>
          <p:cNvSpPr/>
          <p:nvPr>
            <p:ph type="sldNum" sz="quarter" idx="2"/>
          </p:nvPr>
        </p:nvSpPr>
        <p:spPr>
          <a:xfrm>
            <a:off x="81597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79" name="Shape 67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Changeplan</a:t>
            </a:r>
          </a:p>
        </p:txBody>
      </p:sp>
      <p:sp>
        <p:nvSpPr>
          <p:cNvPr id="680" name="Shape 680"/>
          <p:cNvSpPr/>
          <p:nvPr>
            <p:ph type="body" idx="1"/>
          </p:nvPr>
        </p:nvSpPr>
        <p:spPr>
          <a:xfrm>
            <a:off x="457200" y="1628775"/>
            <a:ext cx="8229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Veränderungen im IT Bereich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Deterministische Sichtweise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Sozio-technische Sichtweise</a:t>
            </a:r>
            <a:endParaRPr sz="2400"/>
          </a:p>
          <a:p>
            <a:pPr lvl="1" marL="285750" indent="171450">
              <a:spcBef>
                <a:spcPts val="500"/>
              </a:spcBef>
              <a:buSzTx/>
              <a:buNone/>
              <a:defRPr sz="1800"/>
            </a:pPr>
            <a:endParaRPr sz="20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Change Management Tools:</a:t>
            </a:r>
          </a:p>
        </p:txBody>
      </p:sp>
      <p:sp>
        <p:nvSpPr>
          <p:cNvPr id="681" name="Shape 681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aphicFrame>
        <p:nvGraphicFramePr>
          <p:cNvPr id="682" name="Table 682"/>
          <p:cNvGraphicFramePr/>
          <p:nvPr/>
        </p:nvGraphicFramePr>
        <p:xfrm>
          <a:off x="533400" y="3810000"/>
          <a:ext cx="8077200" cy="2235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019300"/>
                <a:gridCol w="2019300"/>
                <a:gridCol w="2019300"/>
                <a:gridCol w="2019300"/>
              </a:tblGrid>
              <a:tr h="745066"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Veränderungs-prozesse steuern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809E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Information und Kommunikation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809E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Partizipation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809E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Konsolidierung nach dem Go Live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809EC2"/>
                    </a:solidFill>
                  </a:tcPr>
                </a:tc>
              </a:tr>
              <a:tr h="745066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Definition einer Projektstruktur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EF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Kommunikations-pläne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EF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Feedback zur Optimierung der Veränderungs-prozesse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EF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Support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EFF4"/>
                    </a:solidFill>
                  </a:tcPr>
                </a:tc>
              </a:tr>
              <a:tr h="745066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Controlling durch Statusberichte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Informations-veranstaltungen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Training / Coaching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/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83" name="Shape 683"/>
          <p:cNvSpPr/>
          <p:nvPr>
            <p:ph type="sldNum" sz="quarter" idx="2"/>
          </p:nvPr>
        </p:nvSpPr>
        <p:spPr>
          <a:xfrm>
            <a:off x="81597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86" name="Shape 68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Changeplan: Responsive Website und Alfresco</a:t>
            </a:r>
          </a:p>
        </p:txBody>
      </p:sp>
      <p:sp>
        <p:nvSpPr>
          <p:cNvPr id="687" name="Shape 687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88" name="Shape 688"/>
          <p:cNvSpPr/>
          <p:nvPr/>
        </p:nvSpPr>
        <p:spPr>
          <a:xfrm>
            <a:off x="457200" y="1628775"/>
            <a:ext cx="4114800" cy="348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Responsive Website:</a:t>
            </a:r>
          </a:p>
          <a:p>
            <a:pPr lvl="0" marL="342900" indent="-342900">
              <a:spcBef>
                <a:spcPts val="400"/>
              </a:spcBef>
            </a:pPr>
            <a:endParaRPr sz="2400"/>
          </a:p>
          <a:p>
            <a:pPr lvl="0" marL="381000" indent="-381000">
              <a:spcBef>
                <a:spcPts val="400"/>
              </a:spcBef>
              <a:buSzPct val="100000"/>
              <a:buFont typeface="Arial"/>
              <a:buChar char="•"/>
            </a:pPr>
            <a:r>
              <a:rPr sz="2000"/>
              <a:t>Technische Veränderungen</a:t>
            </a:r>
          </a:p>
          <a:p>
            <a:pPr lvl="1" marL="800100" indent="-342900">
              <a:spcBef>
                <a:spcPts val="400"/>
              </a:spcBef>
              <a:buSzPct val="100000"/>
              <a:buFont typeface="Courier New"/>
              <a:buChar char="o"/>
            </a:pPr>
            <a:r>
              <a:t>Erstellung responsive Design</a:t>
            </a:r>
          </a:p>
          <a:p>
            <a:pPr lvl="1" marL="800100" indent="-342900">
              <a:spcBef>
                <a:spcPts val="400"/>
              </a:spcBef>
              <a:buSzPct val="100000"/>
              <a:buFont typeface="Courier New"/>
              <a:buChar char="o"/>
            </a:pPr>
            <a:r>
              <a:t>TYPO3 Update</a:t>
            </a:r>
          </a:p>
          <a:p>
            <a:pPr lvl="0" marL="381000" indent="-381000">
              <a:spcBef>
                <a:spcPts val="400"/>
              </a:spcBef>
              <a:buSzPct val="100000"/>
              <a:buFont typeface="Arial"/>
              <a:buChar char="•"/>
            </a:pPr>
            <a:r>
              <a:rPr sz="2000"/>
              <a:t>Keine Veränderung von Inhalt und Funktion</a:t>
            </a:r>
          </a:p>
          <a:p>
            <a:pPr lvl="0" marL="342900" indent="-342900">
              <a:spcBef>
                <a:spcPts val="400"/>
              </a:spcBef>
            </a:pPr>
            <a:r>
              <a:rPr sz="20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000"/>
              <a:t>kein umfangreiches Change Management nötig </a:t>
            </a:r>
            <a:endParaRPr sz="2000"/>
          </a:p>
        </p:txBody>
      </p:sp>
      <p:sp>
        <p:nvSpPr>
          <p:cNvPr id="689" name="Shape 689"/>
          <p:cNvSpPr/>
          <p:nvPr>
            <p:ph type="body" idx="1"/>
          </p:nvPr>
        </p:nvSpPr>
        <p:spPr>
          <a:xfrm>
            <a:off x="4572000" y="1628775"/>
            <a:ext cx="41148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Alfresco:</a:t>
            </a:r>
            <a:endParaRPr sz="2400"/>
          </a:p>
          <a:p>
            <a:pPr lvl="0">
              <a:buSzTx/>
              <a:buNone/>
              <a:defRPr sz="1800"/>
            </a:pPr>
            <a:endParaRPr sz="24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Grundlegend neues System</a:t>
            </a:r>
            <a:endParaRPr sz="20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Technische Veränderungen 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Veränderungen für Nutzer</a:t>
            </a:r>
            <a:endParaRPr sz="24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Change Management:</a:t>
            </a:r>
            <a:endParaRPr sz="20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Kommunikationsplan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Informationsveranstaltung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Ggf. Zieloptimierung nach Feedback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Weiterbildung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Support</a:t>
            </a:r>
          </a:p>
        </p:txBody>
      </p:sp>
      <p:sp>
        <p:nvSpPr>
          <p:cNvPr id="690" name="Shape 690"/>
          <p:cNvSpPr/>
          <p:nvPr>
            <p:ph type="sldNum" sz="quarter" idx="2"/>
          </p:nvPr>
        </p:nvSpPr>
        <p:spPr>
          <a:xfrm>
            <a:off x="81724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Kriterien für eine erfolgreiche Migration</a:t>
            </a:r>
          </a:p>
        </p:txBody>
      </p:sp>
      <p:sp>
        <p:nvSpPr>
          <p:cNvPr id="693" name="Shape 693"/>
          <p:cNvSpPr/>
          <p:nvPr>
            <p:ph type="body" idx="1"/>
          </p:nvPr>
        </p:nvSpPr>
        <p:spPr>
          <a:xfrm>
            <a:off x="457200" y="1628775"/>
            <a:ext cx="4038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Komplexe Phasen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Strategisch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Rechtlich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Wirtschaftlich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Organisatorisch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Systembetrieb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Sicherheit</a:t>
            </a:r>
          </a:p>
        </p:txBody>
      </p:sp>
      <p:sp>
        <p:nvSpPr>
          <p:cNvPr id="694" name="Shape 694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95" name="Shape 695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pic>
        <p:nvPicPr>
          <p:cNvPr id="696" name="image3.jpeg" descr="vorgehensmodell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0" y="1827213"/>
            <a:ext cx="4038600" cy="4100513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Shape 6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Migrationsstrategien</a:t>
            </a:r>
          </a:p>
        </p:txBody>
      </p:sp>
      <p:sp>
        <p:nvSpPr>
          <p:cNvPr id="700" name="Shape 700"/>
          <p:cNvSpPr/>
          <p:nvPr>
            <p:ph type="body" idx="1"/>
          </p:nvPr>
        </p:nvSpPr>
        <p:spPr>
          <a:xfrm>
            <a:off x="457200" y="1628775"/>
            <a:ext cx="8229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Big Bang Approach (Cold Turkey Strategy)</a:t>
            </a:r>
            <a:endParaRPr sz="2800"/>
          </a:p>
          <a:p>
            <a:pPr lvl="0">
              <a:defRPr sz="1800"/>
            </a:pPr>
            <a:r>
              <a:rPr sz="2800"/>
              <a:t>Database First / Last Approach</a:t>
            </a:r>
            <a:endParaRPr sz="2800"/>
          </a:p>
          <a:p>
            <a:pPr lvl="0">
              <a:defRPr sz="1800"/>
            </a:pPr>
            <a:r>
              <a:rPr sz="2800"/>
              <a:t>Composite Database Approach</a:t>
            </a:r>
            <a:endParaRPr sz="2800"/>
          </a:p>
          <a:p>
            <a:pPr lvl="0">
              <a:defRPr sz="1800"/>
            </a:pPr>
            <a:r>
              <a:rPr sz="2800"/>
              <a:t>Chicken-Little Strategy</a:t>
            </a:r>
            <a:endParaRPr sz="2800"/>
          </a:p>
          <a:p>
            <a:pPr lvl="0">
              <a:defRPr sz="1800"/>
            </a:pPr>
            <a:r>
              <a:rPr sz="2800"/>
              <a:t>Butterfly Methodology</a:t>
            </a:r>
          </a:p>
        </p:txBody>
      </p:sp>
      <p:sp>
        <p:nvSpPr>
          <p:cNvPr id="701" name="Shape 701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02" name="Shape 702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03" name="Shape 7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Responsive Website mit TYPO3</a:t>
            </a:r>
          </a:p>
        </p:txBody>
      </p:sp>
      <p:sp>
        <p:nvSpPr>
          <p:cNvPr id="706" name="Shape 706"/>
          <p:cNvSpPr/>
          <p:nvPr>
            <p:ph type="body" idx="1"/>
          </p:nvPr>
        </p:nvSpPr>
        <p:spPr>
          <a:xfrm>
            <a:off x="457200" y="1628775"/>
            <a:ext cx="4038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Ist-Zustand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Version 4.5 LTS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Nicht Responsive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Nicht Barrierefrei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Single-Sign-On</a:t>
            </a:r>
          </a:p>
        </p:txBody>
      </p:sp>
      <p:sp>
        <p:nvSpPr>
          <p:cNvPr id="707" name="Shape 707"/>
          <p:cNvSpPr/>
          <p:nvPr/>
        </p:nvSpPr>
        <p:spPr>
          <a:xfrm>
            <a:off x="4643437" y="1628775"/>
            <a:ext cx="4038601" cy="255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293914" indent="-293914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Soll-Zustand</a:t>
            </a:r>
            <a:endParaRPr sz="28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Lange Support-Zeit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Responsive Design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Übernahme Extensions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Barrierefrei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SEO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Single-Sign-On</a:t>
            </a:r>
          </a:p>
        </p:txBody>
      </p:sp>
      <p:sp>
        <p:nvSpPr>
          <p:cNvPr id="708" name="Shape 708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09" name="Shape 709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10" name="Shape 7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Responsive Website mit TYPO3</a:t>
            </a:r>
          </a:p>
        </p:txBody>
      </p:sp>
      <p:sp>
        <p:nvSpPr>
          <p:cNvPr id="713" name="Shape 713"/>
          <p:cNvSpPr/>
          <p:nvPr>
            <p:ph type="body" idx="1"/>
          </p:nvPr>
        </p:nvSpPr>
        <p:spPr>
          <a:xfrm>
            <a:off x="457200" y="1628775"/>
            <a:ext cx="4038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Hardwareanforderungen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Entwicklungssystem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Migration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TYPO3-Kern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Extensions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Layout / Responsive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TypoScript Erweiterung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Menü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Templates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Eigene Extensions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Produktivsetzung</a:t>
            </a:r>
          </a:p>
        </p:txBody>
      </p:sp>
      <p:sp>
        <p:nvSpPr>
          <p:cNvPr id="714" name="Shape 714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15" name="Shape 715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16" name="Shape 7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19" name="Shape 719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20" name="Shape 720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pic>
        <p:nvPicPr>
          <p:cNvPr id="721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187" y="1773238"/>
            <a:ext cx="7869238" cy="4202113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Shape 7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25" name="Shape 725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26" name="Shape 726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27" name="Shape 727"/>
          <p:cNvSpPr/>
          <p:nvPr/>
        </p:nvSpPr>
        <p:spPr>
          <a:xfrm>
            <a:off x="457200" y="1628775"/>
            <a:ext cx="4038600" cy="255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Ist-Zustand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Austauschlaufwerke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Webseiten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Eigene Software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EvaSys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Gigamove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Labor-Systeme</a:t>
            </a:r>
          </a:p>
        </p:txBody>
      </p:sp>
      <p:sp>
        <p:nvSpPr>
          <p:cNvPr id="728" name="Shape 728"/>
          <p:cNvSpPr/>
          <p:nvPr/>
        </p:nvSpPr>
        <p:spPr>
          <a:xfrm>
            <a:off x="4643437" y="1628775"/>
            <a:ext cx="4038601" cy="255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Soll-Zustand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Migration aller Dokumente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Versionsmanagement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Schneller Zugriff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Ortsunabhängigkeit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Alle Dokumenttypen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Keine Client-Installation</a:t>
            </a:r>
          </a:p>
        </p:txBody>
      </p:sp>
      <p:sp>
        <p:nvSpPr>
          <p:cNvPr id="729" name="Shape 7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32" name="Shape 732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33" name="Shape 733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34" name="Shape 734"/>
          <p:cNvSpPr/>
          <p:nvPr/>
        </p:nvSpPr>
        <p:spPr>
          <a:xfrm>
            <a:off x="457200" y="1628775"/>
            <a:ext cx="4038600" cy="208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Migrationsplan</a:t>
            </a:r>
            <a:endParaRPr sz="2400"/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Hochverfügbarkeit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Backup- und Restore-Konzepte</a:t>
            </a:r>
            <a:endParaRPr sz="2000"/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Community oder Enterprise Edition</a:t>
            </a:r>
          </a:p>
        </p:txBody>
      </p:sp>
      <p:sp>
        <p:nvSpPr>
          <p:cNvPr id="735" name="Shape 735"/>
          <p:cNvSpPr/>
          <p:nvPr/>
        </p:nvSpPr>
        <p:spPr>
          <a:xfrm>
            <a:off x="4643437" y="1628775"/>
            <a:ext cx="4038601" cy="349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Hardwareanforderungen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Nach Anwendungsfall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Anzahl gleichzeitiger Zugriffe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Speicherort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HA-Betrieb (Cluster)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Einsatz Load-Balancing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Dedizierte Transformation Server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Caching</a:t>
            </a:r>
          </a:p>
        </p:txBody>
      </p:sp>
      <p:sp>
        <p:nvSpPr>
          <p:cNvPr id="736" name="Shape 7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687387" y="690562"/>
            <a:ext cx="7772401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Informationsmanagement nach Heinrich</a:t>
            </a:r>
          </a:p>
        </p:txBody>
      </p:sp>
      <p:sp>
        <p:nvSpPr>
          <p:cNvPr id="180" name="Shape 180"/>
          <p:cNvSpPr/>
          <p:nvPr/>
        </p:nvSpPr>
        <p:spPr>
          <a:xfrm>
            <a:off x="687387" y="1787525"/>
            <a:ext cx="7772401" cy="494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sz="2000">
                <a:solidFill>
                  <a:srgbClr val="FF3333"/>
                </a:solidFill>
              </a:rPr>
              <a:t>„Leitungshandeln (Management) im Unternehmen im Bezug auf Informationen und Kommunikation“</a:t>
            </a:r>
            <a:br>
              <a:rPr sz="2000">
                <a:solidFill>
                  <a:srgbClr val="FF3333"/>
                </a:solidFill>
              </a:rPr>
            </a:br>
            <a:br>
              <a:rPr sz="2000">
                <a:solidFill>
                  <a:srgbClr val="FF3333"/>
                </a:solidFill>
              </a:rPr>
            </a:br>
            <a:r>
              <a:rPr sz="2000"/>
              <a:t>Umfasst alle Informations- und Kommunikationsaufgaben 		</a:t>
            </a:r>
            <a:br>
              <a:rPr sz="2000"/>
            </a:br>
            <a:r>
              <a:rPr sz="2000"/>
              <a:t>   </a:t>
            </a:r>
            <a:r>
              <a:t>-	Informationsfunktion</a:t>
            </a:r>
            <a:br/>
            <a:br/>
            <a:r>
              <a:rPr sz="2000"/>
              <a:t>Aufbau einer Informationsinfrastruktur</a:t>
            </a:r>
            <a:br>
              <a:rPr sz="2000"/>
            </a:br>
            <a:r>
              <a:rPr sz="2000"/>
              <a:t>   </a:t>
            </a:r>
            <a:r>
              <a:t>-	Verteilung, Produktion &amp; Nutzung von Informationen</a:t>
            </a:r>
            <a:br/>
            <a:r>
              <a:rPr sz="2000"/>
              <a:t>	</a:t>
            </a:r>
            <a:br>
              <a:rPr sz="2000"/>
            </a:br>
            <a:r>
              <a:rPr sz="2000"/>
              <a:t>Aufgaben des INM gliedern sich in drei Ebenen:</a:t>
            </a:r>
            <a:br>
              <a:rPr sz="2000"/>
            </a:br>
            <a:r>
              <a:rPr sz="2000"/>
              <a:t>   </a:t>
            </a:r>
            <a:r>
              <a:t>-	Strategische Ebene</a:t>
            </a:r>
            <a:br/>
            <a:r>
              <a:t>   -	Administrative Ebene</a:t>
            </a:r>
            <a:br/>
            <a:r>
              <a:t>   -	Operative Ebene</a:t>
            </a:r>
            <a:br/>
            <a:r>
              <a:rPr>
                <a:solidFill>
                  <a:srgbClr val="4E75A3"/>
                </a:solidFill>
              </a:rPr>
              <a:t>		</a:t>
            </a:r>
            <a:br>
              <a:rPr>
                <a:solidFill>
                  <a:srgbClr val="4E75A3"/>
                </a:solidFill>
              </a:rPr>
            </a:br>
            <a:r>
              <a:rPr sz="2000">
                <a:solidFill>
                  <a:srgbClr val="4E75A3"/>
                </a:solidFill>
              </a:rPr>
              <a:t>	</a:t>
            </a: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</a:p>
        </p:txBody>
      </p:sp>
      <p:sp>
        <p:nvSpPr>
          <p:cNvPr id="181" name="Shape 18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82" name="Shape 182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39" name="Shape 739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40" name="Shape 740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pic>
        <p:nvPicPr>
          <p:cNvPr id="741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987" y="1773238"/>
            <a:ext cx="7127876" cy="4257676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hape 742"/>
          <p:cNvSpPr/>
          <p:nvPr/>
        </p:nvSpPr>
        <p:spPr>
          <a:xfrm>
            <a:off x="5435600" y="1844675"/>
            <a:ext cx="2819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ts val="500"/>
              </a:spcBef>
              <a:defRPr sz="2400"/>
            </a:lvl1pPr>
          </a:lstStyle>
          <a:p>
            <a:pPr lvl="0">
              <a:defRPr sz="1800"/>
            </a:pPr>
            <a:r>
              <a:rPr sz="2400"/>
              <a:t>Beispielarchitektur</a:t>
            </a:r>
          </a:p>
        </p:txBody>
      </p:sp>
      <p:sp>
        <p:nvSpPr>
          <p:cNvPr id="743" name="Shape 7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46" name="Shape 746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47" name="Shape 747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48" name="Shape 748"/>
          <p:cNvSpPr/>
          <p:nvPr/>
        </p:nvSpPr>
        <p:spPr>
          <a:xfrm>
            <a:off x="457200" y="1628775"/>
            <a:ext cx="4038600" cy="2632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Entwicklungssystem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Nach HW-Anforderungen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Implementierung Alfresco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Schnittstellen</a:t>
            </a:r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Migration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Butterfly Methodology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Überführung Altsysteme</a:t>
            </a:r>
          </a:p>
        </p:txBody>
      </p:sp>
      <p:sp>
        <p:nvSpPr>
          <p:cNvPr id="749" name="Shape 749"/>
          <p:cNvSpPr/>
          <p:nvPr/>
        </p:nvSpPr>
        <p:spPr>
          <a:xfrm>
            <a:off x="4643437" y="1628775"/>
            <a:ext cx="4038601" cy="1436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Produktivsetzung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Nach Abnahme Entwicklungssystem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Datenmigration</a:t>
            </a:r>
          </a:p>
        </p:txBody>
      </p:sp>
      <p:sp>
        <p:nvSpPr>
          <p:cNvPr id="750" name="Shape 7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753" name="Shape 753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 &amp; Zeit</a:t>
            </a:r>
          </a:p>
        </p:txBody>
      </p:sp>
      <p:sp>
        <p:nvSpPr>
          <p:cNvPr id="754" name="Shape 754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Benedikt Buchner, Sebastian Hanna, </a:t>
            </a:r>
            <a:endParaRPr sz="2800">
              <a:solidFill>
                <a:srgbClr val="888888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Klaus </a:t>
            </a:r>
            <a:r>
              <a:rPr sz="2800">
                <a:solidFill>
                  <a:srgbClr val="7F7F7F"/>
                </a:solidFill>
              </a:rPr>
              <a:t>Landsdorf</a:t>
            </a:r>
          </a:p>
        </p:txBody>
      </p:sp>
      <p:sp>
        <p:nvSpPr>
          <p:cNvPr id="755" name="Shape 75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56" name="Shape 756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759" name="Shape 75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Kostenarten in der IT</a:t>
            </a:r>
          </a:p>
        </p:txBody>
      </p:sp>
      <p:sp>
        <p:nvSpPr>
          <p:cNvPr id="760" name="Shape 760"/>
          <p:cNvSpPr/>
          <p:nvPr>
            <p:ph type="body" idx="1"/>
          </p:nvPr>
        </p:nvSpPr>
        <p:spPr>
          <a:xfrm>
            <a:off x="467543" y="2780928"/>
            <a:ext cx="8208145" cy="2736304"/>
          </a:xfrm>
          <a:prstGeom prst="rect">
            <a:avLst/>
          </a:prstGeom>
        </p:spPr>
        <p:txBody>
          <a:bodyPr/>
          <a:lstStyle/>
          <a:p>
            <a:pPr lvl="0" marL="195942" indent="-195942">
              <a:spcBef>
                <a:spcPts val="300"/>
              </a:spcBef>
              <a:defRPr sz="1800"/>
            </a:pPr>
            <a:r>
              <a:rPr sz="1600"/>
              <a:t>Rechenzentrumsleiter</a:t>
            </a:r>
            <a:endParaRPr sz="16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Netzwerk aus leitenden Personen der Hochschule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Zentrum der personellen IT-Komponenten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</a:p>
          <a:p>
            <a:pPr lvl="0" marL="195942" indent="-195942">
              <a:spcBef>
                <a:spcPts val="300"/>
              </a:spcBef>
              <a:defRPr sz="1800"/>
            </a:pPr>
            <a:r>
              <a:rPr sz="1600"/>
              <a:t>Primärkategorien</a:t>
            </a:r>
            <a:endParaRPr sz="16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Hard- und Software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operativer Betrieb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Verwaltung</a:t>
            </a:r>
          </a:p>
        </p:txBody>
      </p:sp>
      <p:sp>
        <p:nvSpPr>
          <p:cNvPr id="761" name="Shape 761"/>
          <p:cNvSpPr/>
          <p:nvPr/>
        </p:nvSpPr>
        <p:spPr>
          <a:xfrm>
            <a:off x="611559" y="1916832"/>
            <a:ext cx="7920882" cy="47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600">
                <a:solidFill>
                  <a:srgbClr val="4E75A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E75A3"/>
                </a:solidFill>
              </a:rPr>
              <a:t>IT-Kostenarten nach Krcmar</a:t>
            </a:r>
          </a:p>
        </p:txBody>
      </p:sp>
      <p:sp>
        <p:nvSpPr>
          <p:cNvPr id="762" name="Shape 762"/>
          <p:cNvSpPr/>
          <p:nvPr/>
        </p:nvSpPr>
        <p:spPr>
          <a:xfrm>
            <a:off x="467544" y="6165303"/>
            <a:ext cx="6077816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Interview RZL HS Emden/Leer, Gadatsch &amp; Mayer 2015 (S. 349), Krcmar 2015 (S. 145)</a:t>
            </a:r>
          </a:p>
        </p:txBody>
      </p:sp>
      <p:sp>
        <p:nvSpPr>
          <p:cNvPr id="763" name="Shape 76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64" name="Shape 764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765" name="Shape 765"/>
          <p:cNvSpPr/>
          <p:nvPr>
            <p:ph type="sldNum" sz="quarter" idx="2"/>
          </p:nvPr>
        </p:nvSpPr>
        <p:spPr>
          <a:xfrm>
            <a:off x="81850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768" name="Shape 76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Kostenschätzung: Total Cost of Ownership</a:t>
            </a:r>
          </a:p>
        </p:txBody>
      </p:sp>
      <p:sp>
        <p:nvSpPr>
          <p:cNvPr id="769" name="Shape 76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Vollständige Erfassung aller Kosten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Direkt und Indirekt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Anschaffung und Laufend</a:t>
            </a:r>
            <a:endParaRPr sz="2400"/>
          </a:p>
          <a:p>
            <a:pPr lvl="0">
              <a:defRPr sz="1800"/>
            </a:pPr>
            <a:r>
              <a:rPr sz="2800"/>
              <a:t>Großteil der Kosten sind laufende Kosten</a:t>
            </a:r>
            <a:endParaRPr sz="2800"/>
          </a:p>
          <a:p>
            <a:pPr lvl="0">
              <a:defRPr sz="1800"/>
            </a:pPr>
            <a:r>
              <a:rPr sz="2800"/>
              <a:t>Je komplexer das Objekt, desto höher der Anteil der laufenden Kosten</a:t>
            </a:r>
          </a:p>
        </p:txBody>
      </p:sp>
      <p:sp>
        <p:nvSpPr>
          <p:cNvPr id="770" name="Shape 77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71" name="Shape 771"/>
          <p:cNvSpPr/>
          <p:nvPr/>
        </p:nvSpPr>
        <p:spPr>
          <a:xfrm>
            <a:off x="467543" y="6165303"/>
            <a:ext cx="6679386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 Hansen, Karagiannis und Fill, Business Services: Konzepte, Technologien, Anwendungen (2009)</a:t>
            </a:r>
          </a:p>
        </p:txBody>
      </p:sp>
      <p:sp>
        <p:nvSpPr>
          <p:cNvPr id="772" name="Shape 772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Hanna</a:t>
            </a:r>
          </a:p>
        </p:txBody>
      </p:sp>
      <p:sp>
        <p:nvSpPr>
          <p:cNvPr id="773" name="Shape 773"/>
          <p:cNvSpPr/>
          <p:nvPr>
            <p:ph type="sldNum" sz="quarter" idx="2"/>
          </p:nvPr>
        </p:nvSpPr>
        <p:spPr>
          <a:xfrm>
            <a:off x="81850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776" name="Shape 77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Zeitschätzung: Gantt</a:t>
            </a:r>
          </a:p>
        </p:txBody>
      </p:sp>
      <p:sp>
        <p:nvSpPr>
          <p:cNvPr id="777" name="Shape 77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Darstellung einer Aktivität durch Balken</a:t>
            </a:r>
            <a:endParaRPr sz="2800"/>
          </a:p>
          <a:p>
            <a:pPr lvl="0">
              <a:defRPr sz="1800"/>
            </a:pPr>
            <a:r>
              <a:rPr sz="2800"/>
              <a:t>Länge des Balkens = Dauer der Aktivität</a:t>
            </a:r>
            <a:endParaRPr sz="2800"/>
          </a:p>
          <a:p>
            <a:pPr lvl="0">
              <a:defRPr sz="1800"/>
            </a:pPr>
            <a:r>
              <a:rPr sz="2800"/>
              <a:t>Vorteil: Übersichtlichkeit, Start/Ende der Aktivität auf einen Blick</a:t>
            </a:r>
            <a:endParaRPr sz="2800"/>
          </a:p>
          <a:p>
            <a:pPr lvl="0">
              <a:defRPr sz="1800"/>
            </a:pPr>
            <a:r>
              <a:rPr sz="2800"/>
              <a:t>Nachteil: Abhängigkeiten nicht abbildbar</a:t>
            </a:r>
          </a:p>
        </p:txBody>
      </p:sp>
      <p:sp>
        <p:nvSpPr>
          <p:cNvPr id="778" name="Shape 77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779" name="image2.png" descr="gantt_alfresc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713" y="4653136"/>
            <a:ext cx="7862574" cy="1080121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Shape 780"/>
          <p:cNvSpPr/>
          <p:nvPr/>
        </p:nvSpPr>
        <p:spPr>
          <a:xfrm>
            <a:off x="467543" y="6165303"/>
            <a:ext cx="7043575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Projektmanagement mit System 5. Auflage; Georg Kraus, Reinhold Westermann; Springer Gabler 2014</a:t>
            </a:r>
          </a:p>
        </p:txBody>
      </p:sp>
      <p:sp>
        <p:nvSpPr>
          <p:cNvPr id="781" name="Shape 781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Buchner</a:t>
            </a:r>
          </a:p>
        </p:txBody>
      </p:sp>
      <p:sp>
        <p:nvSpPr>
          <p:cNvPr id="782" name="Shape 782"/>
          <p:cNvSpPr/>
          <p:nvPr>
            <p:ph type="sldNum" sz="quarter" idx="2"/>
          </p:nvPr>
        </p:nvSpPr>
        <p:spPr>
          <a:xfrm>
            <a:off x="81850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785" name="Shape 78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Zeitschätzung: MTA</a:t>
            </a:r>
          </a:p>
        </p:txBody>
      </p:sp>
      <p:sp>
        <p:nvSpPr>
          <p:cNvPr id="786" name="Shape 786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Überwachung eines Teilprojekts</a:t>
            </a:r>
            <a:endParaRPr sz="2800"/>
          </a:p>
          <a:p>
            <a:pPr lvl="0">
              <a:defRPr sz="1800"/>
            </a:pPr>
            <a:r>
              <a:rPr sz="2800"/>
              <a:t>Überblick zukünftiger Termine</a:t>
            </a:r>
            <a:endParaRPr sz="2800"/>
          </a:p>
          <a:p>
            <a:pPr lvl="0">
              <a:defRPr sz="1800"/>
            </a:pPr>
            <a:r>
              <a:rPr sz="2800"/>
              <a:t>Stabilität der Terminprognosen</a:t>
            </a:r>
          </a:p>
        </p:txBody>
      </p:sp>
      <p:sp>
        <p:nvSpPr>
          <p:cNvPr id="787" name="Shape 78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788" name="image3.png" descr="kap_2_3_2_mta_id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543" y="4077072"/>
            <a:ext cx="2672041" cy="2088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image4.png" descr="kap_2_3_2_mta_optimis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8020" y="4043462"/>
            <a:ext cx="2700001" cy="2121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image5.png" descr="kap_2_3_2_mta_pessimis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6456" y="4056977"/>
            <a:ext cx="2700001" cy="2180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image6.png" descr="kap_2_3_2_mta_genera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4168" y="1484783"/>
            <a:ext cx="2700001" cy="2025002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Shape 792"/>
          <p:cNvSpPr/>
          <p:nvPr/>
        </p:nvSpPr>
        <p:spPr>
          <a:xfrm>
            <a:off x="467543" y="6165303"/>
            <a:ext cx="6261719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Andreas Gadatsch, Elmar Mayer, 2014, Masterkurs IT-Controlling , 5. aktualisierte Auflage </a:t>
            </a:r>
          </a:p>
        </p:txBody>
      </p:sp>
      <p:sp>
        <p:nvSpPr>
          <p:cNvPr id="793" name="Shape 793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Buchner</a:t>
            </a:r>
          </a:p>
        </p:txBody>
      </p:sp>
      <p:sp>
        <p:nvSpPr>
          <p:cNvPr id="794" name="Shape 794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797" name="Shape 79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Beispiel: Alfresco</a:t>
            </a:r>
          </a:p>
        </p:txBody>
      </p:sp>
      <p:sp>
        <p:nvSpPr>
          <p:cNvPr id="798" name="Shape 798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Anwendung der TCO-Methode</a:t>
            </a:r>
            <a:endParaRPr sz="2800"/>
          </a:p>
          <a:p>
            <a:pPr lvl="0">
              <a:defRPr sz="1800"/>
            </a:pPr>
            <a:r>
              <a:rPr sz="2800"/>
              <a:t>Kostenermittlung durch Expertenbefragung</a:t>
            </a:r>
            <a:endParaRPr sz="2800"/>
          </a:p>
          <a:p>
            <a:pPr lvl="0">
              <a:defRPr sz="1800"/>
            </a:pPr>
            <a:r>
              <a:rPr sz="2800"/>
              <a:t>Personalkosten nach DFG</a:t>
            </a:r>
            <a:endParaRPr sz="2800"/>
          </a:p>
          <a:p>
            <a:pPr lvl="0">
              <a:defRPr sz="1800"/>
            </a:pPr>
            <a:r>
              <a:rPr sz="2800"/>
              <a:t>nur direkte Kosten berücksichtigt: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Hardware Anwender und Betreuer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Software Alfresco und Help Desk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Prozessmanagement und Wartung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Schulung der Administratoren und Mitarbeiter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Anwenderhandbuch und Support</a:t>
            </a:r>
          </a:p>
        </p:txBody>
      </p:sp>
      <p:sp>
        <p:nvSpPr>
          <p:cNvPr id="799" name="Shape 79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00" name="Shape 800"/>
          <p:cNvSpPr/>
          <p:nvPr/>
        </p:nvSpPr>
        <p:spPr>
          <a:xfrm>
            <a:off x="467543" y="6165303"/>
            <a:ext cx="3137773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 Stephan Voigt, CTO Masterpaymen AG</a:t>
            </a:r>
          </a:p>
        </p:txBody>
      </p:sp>
      <p:sp>
        <p:nvSpPr>
          <p:cNvPr id="801" name="Shape 801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Hanna</a:t>
            </a:r>
          </a:p>
        </p:txBody>
      </p:sp>
      <p:sp>
        <p:nvSpPr>
          <p:cNvPr id="802" name="Shape 802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05" name="Shape 80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 Alfresco</a:t>
            </a:r>
          </a:p>
        </p:txBody>
      </p:sp>
      <p:graphicFrame>
        <p:nvGraphicFramePr>
          <p:cNvPr id="806" name="Table 806"/>
          <p:cNvGraphicFramePr/>
          <p:nvPr/>
        </p:nvGraphicFramePr>
        <p:xfrm>
          <a:off x="457198" y="1628805"/>
          <a:ext cx="8229601" cy="46784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400"/>
                <a:gridCol w="1119226"/>
                <a:gridCol w="1119226"/>
                <a:gridCol w="1119226"/>
                <a:gridCol w="1119226"/>
                <a:gridCol w="1695296"/>
              </a:tblGrid>
              <a:tr h="372879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Kostenart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1. Jahr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2. Jahr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3. Jahr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4. Jahr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gesamte Dauer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Hardware IT-Abteilung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8.000,00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Hardware Anwender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6.250,00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6.250,00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6.250,00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6.250,00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25.000,00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Software IT-Abteilung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1.750,00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1.750,00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1.750,00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1.750,00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Software Anwender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30.000,00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Datenbankmanagement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2.361,33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2576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2.576,00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2.576,00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10.089,33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Help Desk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13.135,50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13.135,50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13.135,50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13.135,50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52.542,00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Prozessmanagement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9.016,00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9.016,00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9.016,00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9.016,00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36.064,00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Schulung Endanwender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3.882,27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3.882,27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Schulung IT-Abteilung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10.000,00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Support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6.440,00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6.440,00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6.440,00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6.440,00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25.760,00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Total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54.835,10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51.167,50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51.167,50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51.167,50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208.337,60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07" name="Shape 80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08" name="Shape 808"/>
          <p:cNvSpPr/>
          <p:nvPr/>
        </p:nvSpPr>
        <p:spPr>
          <a:xfrm>
            <a:off x="467543" y="6165303"/>
            <a:ext cx="3137773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 Stephan Voigt, CTO Masterpaymen AG</a:t>
            </a:r>
          </a:p>
        </p:txBody>
      </p:sp>
      <p:sp>
        <p:nvSpPr>
          <p:cNvPr id="809" name="Shape 809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Hanna</a:t>
            </a:r>
          </a:p>
        </p:txBody>
      </p:sp>
      <p:sp>
        <p:nvSpPr>
          <p:cNvPr id="810" name="Shape 810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13" name="Shape 81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 Relaunch Internetauftritt</a:t>
            </a:r>
          </a:p>
        </p:txBody>
      </p:sp>
      <p:sp>
        <p:nvSpPr>
          <p:cNvPr id="814" name="Shape 81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15" name="Shape 815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Hanna</a:t>
            </a:r>
          </a:p>
        </p:txBody>
      </p:sp>
      <p:sp>
        <p:nvSpPr>
          <p:cNvPr id="816" name="Shape 816"/>
          <p:cNvSpPr/>
          <p:nvPr>
            <p:ph type="body" idx="1"/>
          </p:nvPr>
        </p:nvSpPr>
        <p:spPr>
          <a:xfrm>
            <a:off x="457199" y="1628799"/>
            <a:ext cx="5194922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Aufwandsermittlung</a:t>
            </a:r>
            <a:br>
              <a:rPr sz="2800"/>
            </a:br>
            <a:r>
              <a:rPr sz="2800"/>
              <a:t>durch Expertenbefragung</a:t>
            </a:r>
            <a:endParaRPr sz="2800"/>
          </a:p>
          <a:p>
            <a:pPr lvl="0">
              <a:defRPr sz="1800"/>
            </a:pPr>
            <a:r>
              <a:rPr sz="2800"/>
              <a:t>Regionale Preisgefälle, deshalb Kalkulation in „Manntagen“</a:t>
            </a:r>
            <a:endParaRPr sz="2800"/>
          </a:p>
          <a:p>
            <a:pPr lvl="0">
              <a:defRPr sz="1800"/>
            </a:pPr>
            <a:r>
              <a:rPr sz="2800"/>
              <a:t>Konzept, Design, etc.</a:t>
            </a:r>
            <a:br>
              <a:rPr sz="2800"/>
            </a:br>
            <a:r>
              <a:rPr sz="2800"/>
              <a:t>extern</a:t>
            </a:r>
            <a:endParaRPr sz="2800"/>
          </a:p>
          <a:p>
            <a:pPr lvl="0">
              <a:defRPr sz="1800"/>
            </a:pPr>
            <a:r>
              <a:rPr sz="2800"/>
              <a:t>Technische Realisierung</a:t>
            </a:r>
            <a:br>
              <a:rPr sz="2800"/>
            </a:br>
            <a:r>
              <a:rPr sz="2800"/>
              <a:t>HS-intern</a:t>
            </a:r>
          </a:p>
        </p:txBody>
      </p:sp>
      <p:graphicFrame>
        <p:nvGraphicFramePr>
          <p:cNvPr id="817" name="Table 817"/>
          <p:cNvGraphicFramePr/>
          <p:nvPr/>
        </p:nvGraphicFramePr>
        <p:xfrm>
          <a:off x="6015652" y="1628799"/>
          <a:ext cx="2671149" cy="54581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29400"/>
                <a:gridCol w="841748"/>
              </a:tblGrid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Aufgabe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Manntage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Workshop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Konzept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10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Präsentation Konzept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User Experience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Design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Präsentation Design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Endpräsentation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technische Umsetzung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Anpassung Content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Qualitätssicherung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Deployment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Puffer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Gesamt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48 - 53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18" name="Shape 818"/>
          <p:cNvSpPr/>
          <p:nvPr/>
        </p:nvSpPr>
        <p:spPr>
          <a:xfrm>
            <a:off x="467543" y="6165303"/>
            <a:ext cx="5751487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 Achim Gosse (digitalnoise GmbH), Stefan Becker (freischaffender Webentwickler)</a:t>
            </a:r>
          </a:p>
        </p:txBody>
      </p:sp>
      <p:sp>
        <p:nvSpPr>
          <p:cNvPr id="819" name="Shape 819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687387" y="690562"/>
            <a:ext cx="7772401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Informationsmanagement nach Wollnik</a:t>
            </a:r>
          </a:p>
        </p:txBody>
      </p:sp>
      <p:sp>
        <p:nvSpPr>
          <p:cNvPr id="186" name="Shape 186"/>
          <p:cNvSpPr/>
          <p:nvPr/>
        </p:nvSpPr>
        <p:spPr>
          <a:xfrm>
            <a:off x="687387" y="1787525"/>
            <a:ext cx="7772401" cy="494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sz="2000"/>
              <a:t>Ebene des Informationseinsatzes</a:t>
            </a:r>
            <a:br>
              <a:rPr sz="2000"/>
            </a:br>
            <a:r>
              <a:rPr sz="2000"/>
              <a:t>   </a:t>
            </a:r>
            <a:r>
              <a:t>-	Integration von Informationen in Produkte und Dienstleistungen</a:t>
            </a:r>
            <a:br/>
            <a:br/>
            <a:r>
              <a:rPr sz="2000"/>
              <a:t>Ebene der Informations- und </a:t>
            </a:r>
            <a:br>
              <a:rPr sz="2000"/>
            </a:br>
            <a:r>
              <a:rPr sz="2000"/>
              <a:t>Kommunikationssysteme</a:t>
            </a:r>
            <a:br>
              <a:rPr sz="2000"/>
            </a:br>
            <a:r>
              <a:rPr sz="2000"/>
              <a:t>   </a:t>
            </a:r>
            <a:r>
              <a:t>-	Festlegung, Erhaltung und Modifi-</a:t>
            </a:r>
            <a:br/>
            <a:r>
              <a:t>	kation der Struktur von Informations-</a:t>
            </a:r>
            <a:br/>
            <a:r>
              <a:t>	systemen</a:t>
            </a:r>
            <a:br/>
            <a:br/>
            <a:r>
              <a:rPr sz="2000"/>
              <a:t>Ebene der Informations- und </a:t>
            </a:r>
            <a:br>
              <a:rPr sz="2000"/>
            </a:br>
            <a:r>
              <a:rPr sz="2000"/>
              <a:t>Kommunikationsinfrastruktur</a:t>
            </a:r>
            <a:br>
              <a:rPr sz="2000"/>
            </a:br>
            <a:r>
              <a:rPr sz="2000"/>
              <a:t>   </a:t>
            </a:r>
            <a:r>
              <a:t>-	Ebene der Informationstechnologie</a:t>
            </a:r>
            <a:br/>
            <a:r>
              <a:rPr sz="2000">
                <a:solidFill>
                  <a:srgbClr val="4E75A3"/>
                </a:solidFill>
              </a:rPr>
              <a:t>	</a:t>
            </a: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</a:p>
        </p:txBody>
      </p:sp>
      <p:pic>
        <p:nvPicPr>
          <p:cNvPr id="18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0337" y="3143250"/>
            <a:ext cx="3611563" cy="324643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89" name="Shape 189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22" name="Shape 82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Beispiel: Facebook Page-Tab</a:t>
            </a:r>
          </a:p>
        </p:txBody>
      </p:sp>
      <p:sp>
        <p:nvSpPr>
          <p:cNvPr id="823" name="Shape 82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Integration zusätzlicher Inhalte via API</a:t>
            </a:r>
            <a:endParaRPr sz="2800"/>
          </a:p>
          <a:p>
            <a:pPr lvl="0">
              <a:defRPr sz="1800"/>
            </a:pPr>
            <a:r>
              <a:rPr sz="2800"/>
              <a:t>Inhalte werden auf beliebigem Server gehosted</a:t>
            </a:r>
            <a:endParaRPr sz="2800"/>
          </a:p>
          <a:p>
            <a:pPr lvl="0">
              <a:defRPr sz="1800"/>
            </a:pPr>
            <a:r>
              <a:rPr sz="2800"/>
              <a:t>Ansteuerung über zusätzliche Menüpunkte</a:t>
            </a:r>
            <a:endParaRPr sz="2800"/>
          </a:p>
          <a:p>
            <a:pPr lvl="0">
              <a:defRPr sz="1800"/>
            </a:pPr>
            <a:r>
              <a:rPr sz="2800"/>
              <a:t>Ein „Page-Tab“ pro Fachbereich</a:t>
            </a:r>
            <a:endParaRPr sz="2800"/>
          </a:p>
          <a:p>
            <a:pPr lvl="0">
              <a:defRPr sz="1800"/>
            </a:pPr>
            <a:r>
              <a:rPr sz="2800"/>
              <a:t>Informationen über Fachbereich</a:t>
            </a:r>
            <a:endParaRPr sz="2800"/>
          </a:p>
          <a:p>
            <a:pPr lvl="0">
              <a:defRPr sz="1800"/>
            </a:pPr>
            <a:r>
              <a:rPr sz="2800"/>
              <a:t>Nur statische Inhalte</a:t>
            </a:r>
          </a:p>
        </p:txBody>
      </p:sp>
      <p:sp>
        <p:nvSpPr>
          <p:cNvPr id="824" name="Shape 82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25" name="Shape 825"/>
          <p:cNvSpPr/>
          <p:nvPr/>
        </p:nvSpPr>
        <p:spPr>
          <a:xfrm>
            <a:off x="467544" y="6165303"/>
            <a:ext cx="3358032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https://developers.facebook.com/docs 2015</a:t>
            </a:r>
          </a:p>
        </p:txBody>
      </p:sp>
      <p:sp>
        <p:nvSpPr>
          <p:cNvPr id="826" name="Shape 826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Buchner</a:t>
            </a:r>
          </a:p>
        </p:txBody>
      </p:sp>
      <p:sp>
        <p:nvSpPr>
          <p:cNvPr id="827" name="Shape 827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30" name="Shape 83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Beispiel: Facebook Page-Tab</a:t>
            </a:r>
          </a:p>
        </p:txBody>
      </p:sp>
      <p:sp>
        <p:nvSpPr>
          <p:cNvPr id="831" name="Shape 83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Berechnung in Manntagen</a:t>
            </a:r>
            <a:endParaRPr sz="2800"/>
          </a:p>
          <a:p>
            <a:pPr lvl="0">
              <a:defRPr sz="1800"/>
            </a:pPr>
            <a:r>
              <a:rPr sz="2800"/>
              <a:t>Ermittlung von Zeitbedarf</a:t>
            </a:r>
            <a:br>
              <a:rPr sz="2800"/>
            </a:br>
            <a:r>
              <a:rPr sz="2800"/>
              <a:t>durch Expertenbefragung</a:t>
            </a:r>
            <a:endParaRPr sz="2800"/>
          </a:p>
          <a:p>
            <a:pPr lvl="0">
              <a:defRPr sz="1800"/>
            </a:pPr>
            <a:r>
              <a:rPr sz="2800"/>
              <a:t>CD Manual bereits vorhanden</a:t>
            </a:r>
            <a:endParaRPr sz="2800"/>
          </a:p>
          <a:p>
            <a:pPr lvl="0">
              <a:defRPr sz="1800"/>
            </a:pPr>
            <a:r>
              <a:rPr sz="2800"/>
              <a:t>Keine kritische Anwendung</a:t>
            </a:r>
            <a:endParaRPr sz="2800"/>
          </a:p>
          <a:p>
            <a:pPr lvl="0">
              <a:defRPr sz="1800"/>
            </a:pPr>
            <a:r>
              <a:rPr sz="2800"/>
              <a:t>Daher: Interne Entwicklung</a:t>
            </a:r>
            <a:br>
              <a:rPr sz="2800"/>
            </a:br>
            <a:r>
              <a:rPr sz="2800"/>
              <a:t>durch studentische Hilfs-</a:t>
            </a:r>
            <a:br>
              <a:rPr sz="2800"/>
            </a:br>
            <a:r>
              <a:rPr sz="2800"/>
              <a:t>kraft, Praxisprojekt o.ä.</a:t>
            </a:r>
            <a:endParaRPr sz="2800"/>
          </a:p>
          <a:p>
            <a:pPr lvl="0">
              <a:defRPr sz="1800"/>
            </a:pPr>
            <a:r>
              <a:rPr sz="2800"/>
              <a:t>Berechnung für alle FB</a:t>
            </a:r>
          </a:p>
        </p:txBody>
      </p:sp>
      <p:sp>
        <p:nvSpPr>
          <p:cNvPr id="832" name="Shape 83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aphicFrame>
        <p:nvGraphicFramePr>
          <p:cNvPr id="833" name="Table 833"/>
          <p:cNvGraphicFramePr/>
          <p:nvPr/>
        </p:nvGraphicFramePr>
        <p:xfrm>
          <a:off x="5933247" y="1628799"/>
          <a:ext cx="2671201" cy="31189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21929"/>
                <a:gridCol w="1249271"/>
              </a:tblGrid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/>
                        <a:t>Aufgabe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200"/>
                        <a:t>Manntage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9D9D9"/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Konzept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Design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10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Präsentation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Realisierung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8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Integration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Abnahme/QS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400"/>
                        <a:t>Summe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/>
                        <a:t>22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34" name="Shape 834"/>
          <p:cNvSpPr/>
          <p:nvPr/>
        </p:nvSpPr>
        <p:spPr>
          <a:xfrm>
            <a:off x="467543" y="6165303"/>
            <a:ext cx="4661786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Dipl.-Inform. Fran Riehl, Senior Software Engineer, jambit GmbH</a:t>
            </a:r>
          </a:p>
        </p:txBody>
      </p:sp>
      <p:sp>
        <p:nvSpPr>
          <p:cNvPr id="835" name="Shape 835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Buchner</a:t>
            </a:r>
          </a:p>
        </p:txBody>
      </p:sp>
      <p:sp>
        <p:nvSpPr>
          <p:cNvPr id="836" name="Shape 83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/>
          <p:nvPr/>
        </p:nvSpPr>
        <p:spPr>
          <a:xfrm>
            <a:off x="1326282" y="6523541"/>
            <a:ext cx="684611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39" name="Shape 83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MIRO – Erreichtes in Münster</a:t>
            </a:r>
          </a:p>
        </p:txBody>
      </p:sp>
      <p:sp>
        <p:nvSpPr>
          <p:cNvPr id="840" name="Shape 840"/>
          <p:cNvSpPr/>
          <p:nvPr>
            <p:ph type="body" idx="1"/>
          </p:nvPr>
        </p:nvSpPr>
        <p:spPr>
          <a:xfrm>
            <a:off x="467543" y="2636911"/>
            <a:ext cx="8208145" cy="3528393"/>
          </a:xfrm>
          <a:prstGeom prst="rect">
            <a:avLst/>
          </a:prstGeom>
        </p:spPr>
        <p:txBody>
          <a:bodyPr/>
          <a:lstStyle/>
          <a:p>
            <a:pPr lvl="0" marL="195942" indent="-195942">
              <a:spcBef>
                <a:spcPts val="300"/>
              </a:spcBef>
              <a:defRPr sz="1800"/>
            </a:pPr>
            <a:r>
              <a:rPr sz="1600"/>
              <a:t>Erreichtes</a:t>
            </a:r>
            <a:endParaRPr sz="16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Flexible IT-Architektur – SOA/SOI/Identitätsmanagement (MORITZ)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Digitales Publizieren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Enterprise Content Management (ECM) (Alfresco, SAN, Oracle Cluster)    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Mobile Dienste (Alfresco)    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Portalinfrastruktur (Apache Webserver, JBoss Portal, Oracle Cluster)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600"/>
          </a:p>
          <a:p>
            <a:pPr lvl="0" marL="195942" indent="-195942">
              <a:spcBef>
                <a:spcPts val="300"/>
              </a:spcBef>
              <a:defRPr sz="1800"/>
            </a:pPr>
            <a:r>
              <a:rPr sz="1600"/>
              <a:t>Aufwand    </a:t>
            </a:r>
            <a:endParaRPr sz="16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16 wissenschaftlichen Mitarbeiterstellen - 8 davon DFG gefördert    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über einen Zeitraum von sechs Jahren</a:t>
            </a:r>
          </a:p>
        </p:txBody>
      </p:sp>
      <p:sp>
        <p:nvSpPr>
          <p:cNvPr id="841" name="Shape 841"/>
          <p:cNvSpPr/>
          <p:nvPr/>
        </p:nvSpPr>
        <p:spPr>
          <a:xfrm>
            <a:off x="10579" y="6523541"/>
            <a:ext cx="8890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42" name="Shape 842"/>
          <p:cNvSpPr/>
          <p:nvPr/>
        </p:nvSpPr>
        <p:spPr>
          <a:xfrm>
            <a:off x="827583" y="2060848"/>
            <a:ext cx="613938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>
                <a:solidFill>
                  <a:srgbClr val="4E75A3"/>
                </a:solidFill>
              </a:rPr>
              <a:t>M</a:t>
            </a:r>
            <a:r>
              <a:rPr>
                <a:solidFill>
                  <a:srgbClr val="4E75A3"/>
                </a:solidFill>
              </a:rPr>
              <a:t>ünster </a:t>
            </a:r>
            <a:r>
              <a:rPr b="1">
                <a:solidFill>
                  <a:srgbClr val="4E75A3"/>
                </a:solidFill>
              </a:rPr>
              <a:t>I</a:t>
            </a:r>
            <a:r>
              <a:rPr>
                <a:solidFill>
                  <a:srgbClr val="4E75A3"/>
                </a:solidFill>
              </a:rPr>
              <a:t>nformation System for </a:t>
            </a:r>
            <a:r>
              <a:rPr b="1">
                <a:solidFill>
                  <a:srgbClr val="4E75A3"/>
                </a:solidFill>
              </a:rPr>
              <a:t>R</a:t>
            </a:r>
            <a:r>
              <a:rPr>
                <a:solidFill>
                  <a:srgbClr val="4E75A3"/>
                </a:solidFill>
              </a:rPr>
              <a:t>esearch and </a:t>
            </a:r>
            <a:r>
              <a:rPr b="1">
                <a:solidFill>
                  <a:srgbClr val="4E75A3"/>
                </a:solidFill>
              </a:rPr>
              <a:t>O</a:t>
            </a:r>
            <a:r>
              <a:rPr>
                <a:solidFill>
                  <a:srgbClr val="4E75A3"/>
                </a:solidFill>
              </a:rPr>
              <a:t>rganization</a:t>
            </a:r>
          </a:p>
        </p:txBody>
      </p:sp>
      <p:sp>
        <p:nvSpPr>
          <p:cNvPr id="843" name="Shape 843"/>
          <p:cNvSpPr/>
          <p:nvPr/>
        </p:nvSpPr>
        <p:spPr>
          <a:xfrm>
            <a:off x="460962" y="6161851"/>
            <a:ext cx="390912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Krcmar 2015, Vogl, Tröger, Schwarte 2013 (S. 7, 52)</a:t>
            </a:r>
          </a:p>
        </p:txBody>
      </p:sp>
      <p:sp>
        <p:nvSpPr>
          <p:cNvPr id="844" name="Shape 844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845" name="Shape 84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48" name="Shape 84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Kostenaufteilung – MIRO</a:t>
            </a:r>
          </a:p>
        </p:txBody>
      </p:sp>
      <p:graphicFrame>
        <p:nvGraphicFramePr>
          <p:cNvPr id="849" name="Chart 849"/>
          <p:cNvGraphicFramePr/>
          <p:nvPr/>
        </p:nvGraphicFramePr>
        <p:xfrm>
          <a:off x="5518512" y="2277087"/>
          <a:ext cx="3491873" cy="266348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850" name="Table 850"/>
          <p:cNvGraphicFramePr/>
          <p:nvPr/>
        </p:nvGraphicFramePr>
        <p:xfrm>
          <a:off x="467543" y="2276872"/>
          <a:ext cx="4967289" cy="32410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83644"/>
                <a:gridCol w="2483644"/>
              </a:tblGrid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Kostenaufteilung Annahme MIRO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Betrag in 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Gesamtvolumen</a:t>
                      </a:r>
                      <a:br>
                        <a:rPr b="1" i="1" sz="1600"/>
                      </a:br>
                      <a:r>
                        <a:rPr b="1" i="1" sz="1600"/>
                        <a:t>über 5 Jahre (bekannt)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1.300.000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Personalkosten IT</a:t>
                      </a:r>
                      <a:br>
                        <a:rPr sz="1600"/>
                      </a:br>
                      <a:r>
                        <a:rPr sz="1600"/>
                        <a:t>ca. 75* %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975.000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Kosten pro Projektmitarbeiter (16)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56.875 </a:t>
                      </a:r>
                      <a:br>
                        <a:rPr b="1" i="1" sz="1600"/>
                      </a:br>
                      <a:r>
                        <a:rPr b="1" i="1" sz="1600"/>
                        <a:t>ca. 5.080/Monat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Sonstige Kosten ( unbekannt 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325.000</a:t>
                      </a:r>
                      <a:br>
                        <a:rPr sz="1600"/>
                      </a:br>
                      <a:r>
                        <a:rPr sz="1600"/>
                        <a:t>ca. 65.000/Jahr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51" name="Shape 85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52" name="Shape 852"/>
          <p:cNvSpPr/>
          <p:nvPr/>
        </p:nvSpPr>
        <p:spPr>
          <a:xfrm>
            <a:off x="467543" y="5589239"/>
            <a:ext cx="4968554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minimalster Wert der Kosten durch DFG-Förderung</a:t>
            </a:r>
            <a:endParaRPr sz="1000"/>
          </a:p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* die Anzahl ist rein fiktiv angenommen und nicht bestätigt</a:t>
            </a:r>
          </a:p>
        </p:txBody>
      </p:sp>
      <p:sp>
        <p:nvSpPr>
          <p:cNvPr id="853" name="Shape 853"/>
          <p:cNvSpPr/>
          <p:nvPr/>
        </p:nvSpPr>
        <p:spPr>
          <a:xfrm>
            <a:off x="467543" y="6165303"/>
            <a:ext cx="3979179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Kerres 2005 (S. 151-152); Schülein, Murnleitner 2009</a:t>
            </a:r>
          </a:p>
        </p:txBody>
      </p:sp>
      <p:sp>
        <p:nvSpPr>
          <p:cNvPr id="854" name="Shape 854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855" name="Shape 85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58" name="Shape 85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Kostenaufteilung – Emden nach MIRO (13%)</a:t>
            </a:r>
          </a:p>
        </p:txBody>
      </p:sp>
      <p:graphicFrame>
        <p:nvGraphicFramePr>
          <p:cNvPr id="859" name="Chart 859"/>
          <p:cNvGraphicFramePr/>
          <p:nvPr/>
        </p:nvGraphicFramePr>
        <p:xfrm>
          <a:off x="5580850" y="2324010"/>
          <a:ext cx="3414224" cy="263984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860" name="Table 860"/>
          <p:cNvGraphicFramePr/>
          <p:nvPr/>
        </p:nvGraphicFramePr>
        <p:xfrm>
          <a:off x="467543" y="2276872"/>
          <a:ext cx="4967289" cy="32410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83644"/>
                <a:gridCol w="2483644"/>
              </a:tblGrid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Kostenaufteilung Annahme KIM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Betrag in 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Gesamtvolumen</a:t>
                      </a:r>
                      <a:br>
                        <a:rPr b="1" i="1" sz="1600"/>
                      </a:br>
                      <a:r>
                        <a:rPr b="1" i="1" sz="1600"/>
                        <a:t>über 5 Jahre (bekannt)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169.000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Personalkosten IT</a:t>
                      </a:r>
                      <a:br>
                        <a:rPr sz="1600"/>
                      </a:br>
                      <a:r>
                        <a:rPr sz="1600"/>
                        <a:t>ca. 75* %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126.750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Kosten pro Projektmitarbeiter (2*)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63.375</a:t>
                      </a:r>
                      <a:br>
                        <a:rPr b="1" i="1" sz="1600"/>
                      </a:br>
                      <a:r>
                        <a:rPr b="1" i="1" sz="1600"/>
                        <a:t>ca. 5.281/Monat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Sonstige Kosten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42.000</a:t>
                      </a:r>
                    </a:p>
                    <a:p>
                      <a:pPr lvl="0" algn="l">
                        <a:defRPr b="0" i="0" sz="1800"/>
                      </a:pPr>
                      <a:r>
                        <a:rPr sz="1600"/>
                        <a:t>ca. 8.450/Jahr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61" name="Shape 86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62" name="Shape 862"/>
          <p:cNvSpPr/>
          <p:nvPr/>
        </p:nvSpPr>
        <p:spPr>
          <a:xfrm>
            <a:off x="467543" y="5589239"/>
            <a:ext cx="4968554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minimalster Wert der Kosten durch Zahlenabgleich der Investionen/Student MIRO</a:t>
            </a:r>
            <a:endParaRPr sz="1000"/>
          </a:p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* die Anzahl ist rein fiktiv angenommen und nicht bestätigt</a:t>
            </a:r>
          </a:p>
        </p:txBody>
      </p:sp>
      <p:sp>
        <p:nvSpPr>
          <p:cNvPr id="863" name="Shape 863"/>
          <p:cNvSpPr/>
          <p:nvPr/>
        </p:nvSpPr>
        <p:spPr>
          <a:xfrm>
            <a:off x="467543" y="6165303"/>
            <a:ext cx="3979179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Kerres 2005 (S. 151-152); Schülein, Murnleitner 2009</a:t>
            </a:r>
          </a:p>
        </p:txBody>
      </p:sp>
      <p:sp>
        <p:nvSpPr>
          <p:cNvPr id="864" name="Shape 864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865" name="Shape 86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68" name="Shape 86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Kostenaufteilung – Emden nach KIM (20%)</a:t>
            </a:r>
          </a:p>
        </p:txBody>
      </p:sp>
      <p:graphicFrame>
        <p:nvGraphicFramePr>
          <p:cNvPr id="869" name="Chart 869"/>
          <p:cNvGraphicFramePr/>
          <p:nvPr/>
        </p:nvGraphicFramePr>
        <p:xfrm>
          <a:off x="5566878" y="2070010"/>
          <a:ext cx="3428890" cy="289384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870" name="Table 870"/>
          <p:cNvGraphicFramePr/>
          <p:nvPr/>
        </p:nvGraphicFramePr>
        <p:xfrm>
          <a:off x="467543" y="2276872"/>
          <a:ext cx="4967289" cy="32410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83644"/>
                <a:gridCol w="2483644"/>
              </a:tblGrid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Kostenaufteilung Annahme KIM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Betrag in 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Gesamtvolumen</a:t>
                      </a:r>
                      <a:br>
                        <a:rPr b="1" i="1" sz="1600"/>
                      </a:br>
                      <a:r>
                        <a:rPr b="1" i="1" sz="1600"/>
                        <a:t>über 5 Jahre (bekannt)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780.000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Personalkosten IT</a:t>
                      </a:r>
                      <a:br>
                        <a:rPr sz="1600"/>
                      </a:br>
                      <a:r>
                        <a:rPr sz="1600"/>
                        <a:t>ca. 75* %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585.000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Kosten pro Projektmitarbeiter (10*)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58.500 </a:t>
                      </a:r>
                      <a:br>
                        <a:rPr b="1" i="1" sz="1600"/>
                      </a:br>
                      <a:r>
                        <a:rPr b="1" i="1" sz="1600"/>
                        <a:t>ca. 4.875/Monat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Sonstige Kosten ( unbekannt 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195.000</a:t>
                      </a:r>
                      <a:br>
                        <a:rPr sz="1600"/>
                      </a:br>
                      <a:r>
                        <a:rPr sz="1600"/>
                        <a:t>ca. 39.000/Jahr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71" name="Shape 87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72" name="Shape 872"/>
          <p:cNvSpPr/>
          <p:nvPr/>
        </p:nvSpPr>
        <p:spPr>
          <a:xfrm>
            <a:off x="467543" y="5589239"/>
            <a:ext cx="4968554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minimalster Wert der Kosten durch Zahlenabgleich der Investionen/Student KIM</a:t>
            </a:r>
            <a:endParaRPr sz="1000"/>
          </a:p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* die Anzahl ist rein fiktiv angenommen und nicht bestätigt</a:t>
            </a:r>
          </a:p>
        </p:txBody>
      </p:sp>
      <p:sp>
        <p:nvSpPr>
          <p:cNvPr id="873" name="Shape 873"/>
          <p:cNvSpPr/>
          <p:nvPr/>
        </p:nvSpPr>
        <p:spPr>
          <a:xfrm>
            <a:off x="467543" y="6165303"/>
            <a:ext cx="4644323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Juling Best Practice Workshop 2008; Schülein, Murnleitner 2009</a:t>
            </a:r>
          </a:p>
        </p:txBody>
      </p:sp>
      <p:sp>
        <p:nvSpPr>
          <p:cNvPr id="874" name="Shape 874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875" name="Shape 87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878" name="Shape 878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Zusammenfassung</a:t>
            </a:r>
          </a:p>
        </p:txBody>
      </p:sp>
      <p:sp>
        <p:nvSpPr>
          <p:cNvPr id="879" name="Shape 879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</a:p>
        </p:txBody>
      </p:sp>
      <p:sp>
        <p:nvSpPr>
          <p:cNvPr id="880" name="Shape 88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81" name="Shape 881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884" name="Shape 88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Warum Informationsmanagement?</a:t>
            </a:r>
          </a:p>
        </p:txBody>
      </p:sp>
      <p:sp>
        <p:nvSpPr>
          <p:cNvPr id="885" name="Shape 885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Information ist Ressource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effizientere Nutzung notwendig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Einführung an anderen Hochschulen erfolgreich</a:t>
            </a:r>
          </a:p>
        </p:txBody>
      </p:sp>
      <p:sp>
        <p:nvSpPr>
          <p:cNvPr id="886" name="Shape 88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87" name="Shape 887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890" name="Shape 89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Was heisst das für die HS Emden/Leer?</a:t>
            </a:r>
          </a:p>
        </p:txBody>
      </p:sp>
      <p:sp>
        <p:nvSpPr>
          <p:cNvPr id="891" name="Shape 891"/>
          <p:cNvSpPr/>
          <p:nvPr>
            <p:ph type="body" idx="1"/>
          </p:nvPr>
        </p:nvSpPr>
        <p:spPr>
          <a:xfrm>
            <a:off x="457200" y="1620742"/>
            <a:ext cx="8229600" cy="4497364"/>
          </a:xfrm>
          <a:prstGeom prst="rect">
            <a:avLst/>
          </a:prstGeom>
        </p:spPr>
        <p:txBody>
          <a:bodyPr/>
          <a:lstStyle/>
          <a:p>
            <a:pPr lvl="0" marL="339470" indent="-339470" defTabSz="905255">
              <a:defRPr sz="1800"/>
            </a:pPr>
            <a:r>
              <a:rPr sz="2772"/>
              <a:t>aktueller Zustand verbesserungswürdig</a:t>
            </a:r>
            <a:endParaRPr sz="2772"/>
          </a:p>
          <a:p>
            <a:pPr lvl="0" marL="339470" indent="-339470" defTabSz="905255">
              <a:defRPr sz="1800"/>
            </a:pPr>
            <a:endParaRPr sz="2772"/>
          </a:p>
          <a:p>
            <a:pPr lvl="0" marL="339470" indent="-339470" defTabSz="905255">
              <a:defRPr sz="1800"/>
            </a:pPr>
            <a:r>
              <a:rPr sz="2772"/>
              <a:t>Konzentration auf Aspekte</a:t>
            </a:r>
            <a:endParaRPr sz="2772"/>
          </a:p>
          <a:p>
            <a:pPr lvl="1" marL="792098" indent="-339470" defTabSz="905255">
              <a:buChar char="•"/>
              <a:defRPr sz="1800"/>
            </a:pPr>
            <a:r>
              <a:rPr sz="2772"/>
              <a:t>Single Sign On</a:t>
            </a:r>
            <a:endParaRPr sz="2772"/>
          </a:p>
          <a:p>
            <a:pPr lvl="1" marL="792098" indent="-339470" defTabSz="905255">
              <a:buChar char="•"/>
              <a:defRPr sz="1800"/>
            </a:pPr>
            <a:r>
              <a:rPr sz="2772"/>
              <a:t>Redesign Webseite</a:t>
            </a:r>
            <a:endParaRPr sz="2772"/>
          </a:p>
          <a:p>
            <a:pPr lvl="1" marL="792098" indent="-339470" defTabSz="905255">
              <a:buChar char="•"/>
              <a:defRPr sz="1800"/>
            </a:pPr>
            <a:r>
              <a:rPr sz="2772"/>
              <a:t>Dokumentenmanagement mit Alfresco</a:t>
            </a:r>
            <a:endParaRPr sz="2772"/>
          </a:p>
          <a:p>
            <a:pPr lvl="1" marL="792098" indent="-339470" defTabSz="905255">
              <a:buChar char="•"/>
              <a:defRPr sz="1800"/>
            </a:pPr>
            <a:endParaRPr sz="2772"/>
          </a:p>
          <a:p>
            <a:pPr lvl="0" marL="339470" indent="-339470" defTabSz="905255">
              <a:defRPr sz="1800"/>
            </a:pPr>
            <a:r>
              <a:rPr sz="2772"/>
              <a:t>Kosten Alfresco: ca. 210.000 EUR über vier Jahre</a:t>
            </a:r>
            <a:endParaRPr sz="2772"/>
          </a:p>
          <a:p>
            <a:pPr lvl="0" marL="339470" indent="-339470" defTabSz="905255">
              <a:defRPr sz="1800"/>
            </a:pPr>
            <a:r>
              <a:rPr sz="2772"/>
              <a:t>Kosten Webseite / Facebook: schwankend</a:t>
            </a:r>
          </a:p>
        </p:txBody>
      </p:sp>
      <p:sp>
        <p:nvSpPr>
          <p:cNvPr id="892" name="Shape 89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93" name="Shape 89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A5B592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5B592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A5B592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5B592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